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58" r:id="rId2"/>
    <p:sldId id="298" r:id="rId3"/>
    <p:sldId id="291" r:id="rId4"/>
    <p:sldId id="292" r:id="rId5"/>
    <p:sldId id="293" r:id="rId6"/>
    <p:sldId id="294" r:id="rId7"/>
    <p:sldId id="295" r:id="rId8"/>
    <p:sldId id="296" r:id="rId9"/>
    <p:sldId id="297" r:id="rId10"/>
    <p:sldId id="299" r:id="rId11"/>
    <p:sldId id="300" r:id="rId12"/>
    <p:sldId id="301" r:id="rId13"/>
    <p:sldId id="303" r:id="rId14"/>
    <p:sldId id="304" r:id="rId15"/>
    <p:sldId id="305" r:id="rId16"/>
    <p:sldId id="307" r:id="rId17"/>
    <p:sldId id="308" r:id="rId18"/>
    <p:sldId id="309" r:id="rId19"/>
    <p:sldId id="315" r:id="rId20"/>
    <p:sldId id="311" r:id="rId21"/>
    <p:sldId id="310" r:id="rId22"/>
    <p:sldId id="316" r:id="rId23"/>
    <p:sldId id="312"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4B4B"/>
    <a:srgbClr val="414141"/>
    <a:srgbClr val="333333"/>
    <a:srgbClr val="1B9CAD"/>
    <a:srgbClr val="B03E14"/>
    <a:srgbClr val="699110"/>
    <a:srgbClr val="213865"/>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792" autoAdjust="0"/>
  </p:normalViewPr>
  <p:slideViewPr>
    <p:cSldViewPr snapToGrid="0">
      <p:cViewPr>
        <p:scale>
          <a:sx n="100" d="100"/>
          <a:sy n="100" d="100"/>
        </p:scale>
        <p:origin x="936" y="234"/>
      </p:cViewPr>
      <p:guideLst/>
    </p:cSldViewPr>
  </p:slideViewPr>
  <p:outlineViewPr>
    <p:cViewPr>
      <p:scale>
        <a:sx n="33" d="100"/>
        <a:sy n="33" d="100"/>
      </p:scale>
      <p:origin x="0" y="-1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69B617-8264-4FCE-8931-C9D089F41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00CC41-51FE-4991-B0C3-8D1E1B490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9455-E4AF-4C09-BD0D-9F121BA18BFE}" type="datetimeFigureOut">
              <a:rPr lang="en-US" smtClean="0"/>
              <a:t>5/11/2021</a:t>
            </a:fld>
            <a:endParaRPr lang="en-US"/>
          </a:p>
        </p:txBody>
      </p:sp>
      <p:sp>
        <p:nvSpPr>
          <p:cNvPr id="4" name="Footer Placeholder 3">
            <a:extLst>
              <a:ext uri="{FF2B5EF4-FFF2-40B4-BE49-F238E27FC236}">
                <a16:creationId xmlns:a16="http://schemas.microsoft.com/office/drawing/2014/main" id="{55D7A8AA-7C8F-4E7A-8B39-8DD0D8502C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9F8647-00F5-4ED9-82F9-AE61F21870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D7A740-DE60-4580-A0ED-F21E1C416D26}" type="slidenum">
              <a:rPr lang="en-US" smtClean="0"/>
              <a:t>‹#›</a:t>
            </a:fld>
            <a:endParaRPr lang="en-US"/>
          </a:p>
        </p:txBody>
      </p:sp>
    </p:spTree>
    <p:extLst>
      <p:ext uri="{BB962C8B-B14F-4D97-AF65-F5344CB8AC3E}">
        <p14:creationId xmlns:p14="http://schemas.microsoft.com/office/powerpoint/2010/main" val="2405088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42376-BE1A-4B91-9930-53B8A88A61C3}" type="datetimeFigureOut">
              <a:rPr lang="en-US" smtClean="0"/>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49986-E941-4BE6-92E1-950B18492C91}" type="slidenum">
              <a:rPr lang="en-US" smtClean="0"/>
              <a:t>‹#›</a:t>
            </a:fld>
            <a:endParaRPr lang="en-US"/>
          </a:p>
        </p:txBody>
      </p:sp>
    </p:spTree>
    <p:extLst>
      <p:ext uri="{BB962C8B-B14F-4D97-AF65-F5344CB8AC3E}">
        <p14:creationId xmlns:p14="http://schemas.microsoft.com/office/powerpoint/2010/main" val="236128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93852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59870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2533319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774923" y="5951811"/>
            <a:ext cx="7896279" cy="365125"/>
          </a:xfrm>
        </p:spPr>
        <p:txBody>
          <a:bodyPr/>
          <a:lstStyle/>
          <a:p>
            <a:r>
              <a:rPr lang="it-IT"/>
              <a:t>ROBOTICS, PROJECT1 – 16/05/2021</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49793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a:xfrm>
            <a:off x="10558300" y="5956137"/>
            <a:ext cx="1052508" cy="365125"/>
          </a:xfrm>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315994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394981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808186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it-IT"/>
          </a:p>
        </p:txBody>
      </p:sp>
      <p:sp>
        <p:nvSpPr>
          <p:cNvPr id="8" name="Footer Placeholder 7"/>
          <p:cNvSpPr>
            <a:spLocks noGrp="1"/>
          </p:cNvSpPr>
          <p:nvPr>
            <p:ph type="ftr" sz="quarter" idx="11"/>
          </p:nvPr>
        </p:nvSpPr>
        <p:spPr/>
        <p:txBody>
          <a:bodyPr/>
          <a:lstStyle/>
          <a:p>
            <a:r>
              <a:rPr lang="it-IT"/>
              <a:t>ROBOTICS, PROJECT1 – 16/05/2021</a:t>
            </a:r>
          </a:p>
        </p:txBody>
      </p:sp>
      <p:sp>
        <p:nvSpPr>
          <p:cNvPr id="9" name="Slide Number Placeholder 8"/>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13393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/22</a:t>
            </a:r>
          </a:p>
        </p:txBody>
      </p:sp>
      <p:sp>
        <p:nvSpPr>
          <p:cNvPr id="7" name="Rectangle 6"/>
          <p:cNvSpPr>
            <a:spLocks noChangeAspect="1"/>
          </p:cNvSpPr>
          <p:nvPr/>
        </p:nvSpPr>
        <p:spPr>
          <a:xfrm>
            <a:off x="440683" y="606555"/>
            <a:ext cx="11300036" cy="8126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1194" y="761999"/>
            <a:ext cx="11029616" cy="657226"/>
          </a:xfrm>
        </p:spPr>
        <p:txBody>
          <a:bodyPr/>
          <a:lstStyle>
            <a:lvl1pPr>
              <a:defRPr b="1">
                <a:latin typeface="Malgun Gothic" panose="020B0503020000020004" pitchFamily="34" charset="-127"/>
                <a:ea typeface="Malgun Gothic" panose="020B0503020000020004" pitchFamily="34" charset="-12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5C8B82D5-F9E0-4CA0-A2CE-5401B4FF4D3E}"/>
              </a:ext>
            </a:extLst>
          </p:cNvPr>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Immagine 2">
            <a:extLst>
              <a:ext uri="{FF2B5EF4-FFF2-40B4-BE49-F238E27FC236}">
                <a16:creationId xmlns:a16="http://schemas.microsoft.com/office/drawing/2014/main" id="{AF8D655A-196B-4CDC-A45E-C4EFBE651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9908" y="424185"/>
            <a:ext cx="2790898" cy="1177410"/>
          </a:xfrm>
          <a:prstGeom prst="rect">
            <a:avLst/>
          </a:prstGeom>
        </p:spPr>
      </p:pic>
    </p:spTree>
    <p:extLst>
      <p:ext uri="{BB962C8B-B14F-4D97-AF65-F5344CB8AC3E}">
        <p14:creationId xmlns:p14="http://schemas.microsoft.com/office/powerpoint/2010/main" val="323424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/20</a:t>
            </a:r>
          </a:p>
        </p:txBody>
      </p:sp>
      <p:sp>
        <p:nvSpPr>
          <p:cNvPr id="7" name="Rectangle 6"/>
          <p:cNvSpPr>
            <a:spLocks noChangeAspect="1"/>
          </p:cNvSpPr>
          <p:nvPr userDrawn="1"/>
        </p:nvSpPr>
        <p:spPr>
          <a:xfrm>
            <a:off x="440683" y="606555"/>
            <a:ext cx="11300036"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87FE8A90-9436-41CA-9525-C2FC807AE277}"/>
              </a:ext>
            </a:extLst>
          </p:cNvPr>
          <p:cNvCxnSpPr>
            <a:cxnSpLocks/>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Immagine 2">
            <a:extLst>
              <a:ext uri="{FF2B5EF4-FFF2-40B4-BE49-F238E27FC236}">
                <a16:creationId xmlns:a16="http://schemas.microsoft.com/office/drawing/2014/main" id="{5D6D8E0A-F4C6-4AD3-8ACD-9A9D4D992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0794" y="606555"/>
            <a:ext cx="1729925" cy="729813"/>
          </a:xfrm>
          <a:prstGeom prst="rect">
            <a:avLst/>
          </a:prstGeom>
          <a:solidFill>
            <a:schemeClr val="accent1"/>
          </a:solidFill>
        </p:spPr>
      </p:pic>
    </p:spTree>
    <p:extLst>
      <p:ext uri="{BB962C8B-B14F-4D97-AF65-F5344CB8AC3E}">
        <p14:creationId xmlns:p14="http://schemas.microsoft.com/office/powerpoint/2010/main" val="266006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it-IT"/>
          </a:p>
        </p:txBody>
      </p:sp>
      <p:sp>
        <p:nvSpPr>
          <p:cNvPr id="3" name="Footer Placeholder 2"/>
          <p:cNvSpPr>
            <a:spLocks noGrp="1"/>
          </p:cNvSpPr>
          <p:nvPr>
            <p:ph type="ftr" sz="quarter" idx="11"/>
          </p:nvPr>
        </p:nvSpPr>
        <p:spPr/>
        <p:txBody>
          <a:bodyPr/>
          <a:lstStyle/>
          <a:p>
            <a:r>
              <a:rPr lang="it-IT"/>
              <a:t>ROBOTICS, PROJECT1 – 16/05/2021</a:t>
            </a:r>
          </a:p>
        </p:txBody>
      </p:sp>
      <p:sp>
        <p:nvSpPr>
          <p:cNvPr id="4" name="Slide Number Placeholder 3"/>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5457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73666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it-IT"/>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it-IT"/>
              <a:t>ROBOTICS, PROJECT1 – 16/05/2021</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4C433A9-A747-4F29-963E-E8F457C7B902}" type="slidenum">
              <a:rPr lang="it-IT" smtClean="0"/>
              <a:t>‹#›</a:t>
            </a:fld>
            <a:endParaRPr lang="it-IT"/>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510966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37A49895-AC43-4157-93F6-33978C68BF28}"/>
              </a:ext>
            </a:extLst>
          </p:cNvPr>
          <p:cNvPicPr>
            <a:picLocks noChangeAspect="1"/>
          </p:cNvPicPr>
          <p:nvPr/>
        </p:nvPicPr>
        <p:blipFill rotWithShape="1">
          <a:blip r:embed="rId2">
            <a:extLst>
              <a:ext uri="{28A0092B-C50C-407E-A947-70E740481C1C}">
                <a14:useLocalDpi xmlns:a14="http://schemas.microsoft.com/office/drawing/2010/main" val="0"/>
              </a:ext>
            </a:extLst>
          </a:blip>
          <a:srcRect t="10133" r="9091" b="25947"/>
          <a:stretch/>
        </p:blipFill>
        <p:spPr>
          <a:xfrm>
            <a:off x="308364" y="31404"/>
            <a:ext cx="12191980" cy="6857990"/>
          </a:xfrm>
          <a:prstGeom prst="rect">
            <a:avLst/>
          </a:prstGeom>
        </p:spPr>
      </p:pic>
      <p:grpSp>
        <p:nvGrpSpPr>
          <p:cNvPr id="22" name="Group 21">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3" name="Rectangle 22">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olo 1">
            <a:extLst>
              <a:ext uri="{FF2B5EF4-FFF2-40B4-BE49-F238E27FC236}">
                <a16:creationId xmlns:a16="http://schemas.microsoft.com/office/drawing/2014/main" id="{2751485F-0387-4D99-ADBA-DD365D45F361}"/>
              </a:ext>
            </a:extLst>
          </p:cNvPr>
          <p:cNvSpPr txBox="1">
            <a:spLocks/>
          </p:cNvSpPr>
          <p:nvPr/>
        </p:nvSpPr>
        <p:spPr>
          <a:xfrm>
            <a:off x="584200" y="1006955"/>
            <a:ext cx="3412067" cy="2129649"/>
          </a:xfrm>
          <a:prstGeom prst="rect">
            <a:avLst/>
          </a:prstGeom>
        </p:spPr>
        <p:txBody>
          <a:bodyPr vert="horz" lIns="91440" tIns="45720" rIns="91440" bIns="45720" rtlCol="0" anchor="ctr">
            <a:normAutofit fontScale="92500"/>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800" b="1" cap="all" dirty="0">
                <a:solidFill>
                  <a:schemeClr val="bg1"/>
                </a:solidFill>
                <a:latin typeface="Malgun Gothic" panose="020B0503020000020004" pitchFamily="34" charset="-127"/>
                <a:ea typeface="Malgun Gothic" panose="020B0503020000020004" pitchFamily="34" charset="-127"/>
              </a:rPr>
              <a:t>Perception, localization and mapping for mobile robots</a:t>
            </a:r>
            <a:br>
              <a:rPr lang="en-US" sz="1800" b="1" cap="all" dirty="0">
                <a:solidFill>
                  <a:schemeClr val="bg1"/>
                </a:solidFill>
                <a:latin typeface="Malgun Gothic" panose="020B0503020000020004" pitchFamily="34" charset="-127"/>
                <a:ea typeface="Malgun Gothic" panose="020B0503020000020004" pitchFamily="34" charset="-127"/>
              </a:rPr>
            </a:br>
            <a:br>
              <a:rPr lang="en-US" sz="1800" b="1" cap="all" dirty="0">
                <a:solidFill>
                  <a:schemeClr val="bg1"/>
                </a:solidFill>
                <a:latin typeface="Malgun Gothic" panose="020B0503020000020004" pitchFamily="34" charset="-127"/>
                <a:ea typeface="Malgun Gothic" panose="020B0503020000020004" pitchFamily="34" charset="-127"/>
              </a:rPr>
            </a:br>
            <a:r>
              <a:rPr lang="en-US" sz="1900" b="1" cap="all" dirty="0">
                <a:solidFill>
                  <a:schemeClr val="bg1"/>
                </a:solidFill>
                <a:latin typeface="Malgun Gothic" panose="020B0503020000020004" pitchFamily="34" charset="-127"/>
                <a:ea typeface="Malgun Gothic" panose="020B0503020000020004" pitchFamily="34" charset="-127"/>
              </a:rPr>
              <a:t>First project</a:t>
            </a:r>
          </a:p>
        </p:txBody>
      </p:sp>
      <p:sp>
        <p:nvSpPr>
          <p:cNvPr id="5" name="Sottotitolo 2">
            <a:extLst>
              <a:ext uri="{FF2B5EF4-FFF2-40B4-BE49-F238E27FC236}">
                <a16:creationId xmlns:a16="http://schemas.microsoft.com/office/drawing/2014/main" id="{F8D1CA0F-F1EC-42D0-BA59-455693F239D2}"/>
              </a:ext>
            </a:extLst>
          </p:cNvPr>
          <p:cNvSpPr txBox="1">
            <a:spLocks/>
          </p:cNvSpPr>
          <p:nvPr/>
        </p:nvSpPr>
        <p:spPr>
          <a:xfrm>
            <a:off x="581193" y="2438399"/>
            <a:ext cx="3415074" cy="3564467"/>
          </a:xfrm>
          <a:prstGeom prst="rect">
            <a:avLst/>
          </a:prstGeom>
        </p:spPr>
        <p:txBody>
          <a:bodyPr vert="horz" lIns="91440" tIns="45720" rIns="91440" bIns="45720" rtlCol="0" anchor="ctr">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Marco Cella                 10578855</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Giacomo Delcaro         10560602</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Alessandro Colombo   10573335</a:t>
            </a:r>
          </a:p>
        </p:txBody>
      </p:sp>
      <p:pic>
        <p:nvPicPr>
          <p:cNvPr id="3" name="Immagine 2">
            <a:extLst>
              <a:ext uri="{FF2B5EF4-FFF2-40B4-BE49-F238E27FC236}">
                <a16:creationId xmlns:a16="http://schemas.microsoft.com/office/drawing/2014/main" id="{C4BD11FC-19AB-4EFC-902E-EF68A6E1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55" y="5451639"/>
            <a:ext cx="2113280" cy="891540"/>
          </a:xfrm>
          <a:prstGeom prst="rect">
            <a:avLst/>
          </a:prstGeom>
          <a:noFill/>
        </p:spPr>
      </p:pic>
      <p:sp>
        <p:nvSpPr>
          <p:cNvPr id="8" name="Footer Placeholder 7">
            <a:extLst>
              <a:ext uri="{FF2B5EF4-FFF2-40B4-BE49-F238E27FC236}">
                <a16:creationId xmlns:a16="http://schemas.microsoft.com/office/drawing/2014/main" id="{5BF3632C-F397-4ACC-9197-A8CFA773D4FE}"/>
              </a:ext>
            </a:extLst>
          </p:cNvPr>
          <p:cNvSpPr>
            <a:spLocks noGrp="1"/>
          </p:cNvSpPr>
          <p:nvPr>
            <p:ph type="ftr" sz="quarter" idx="11"/>
          </p:nvPr>
        </p:nvSpPr>
        <p:spPr>
          <a:xfrm>
            <a:off x="581193" y="6385096"/>
            <a:ext cx="6917210" cy="365125"/>
          </a:xfrm>
        </p:spPr>
        <p:txBody>
          <a:bodyPr/>
          <a:lstStyle/>
          <a:p>
            <a:r>
              <a:rPr lang="it-IT" sz="1400" b="1" dirty="0">
                <a:latin typeface="Malgun Gothic" panose="020B0503020000020004" pitchFamily="34" charset="-127"/>
                <a:ea typeface="Malgun Gothic" panose="020B0503020000020004" pitchFamily="34" charset="-127"/>
              </a:rPr>
              <a:t>ROBOTICS, PROJECT1 – 16/05/2021</a:t>
            </a:r>
          </a:p>
        </p:txBody>
      </p:sp>
    </p:spTree>
    <p:extLst>
      <p:ext uri="{BB962C8B-B14F-4D97-AF65-F5344CB8AC3E}">
        <p14:creationId xmlns:p14="http://schemas.microsoft.com/office/powerpoint/2010/main" val="165996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10</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837222"/>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chose the weights so as to give the same importance to a longitudinal or lateral error of 1 cm and an angular error of 60 degrees.</a:t>
            </a:r>
          </a:p>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1 cm and 120 degrees (since the orientation measurement was not smooth and had an offset problem mentioned below).</a:t>
            </a:r>
          </a:p>
          <a:p>
            <a:pPr algn="just"/>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find the parameters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also had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find an orientation offset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with respect to its trajectory (see below).</a:t>
            </a:r>
          </a:p>
          <a:p>
            <a:pPr algn="just">
              <a:spcAft>
                <a:spcPts val="600"/>
              </a:spcAft>
            </a:pPr>
            <a:r>
              <a:rPr lang="en-US" sz="2000" dirty="0">
                <a:latin typeface="Malgun Gothic" panose="020B0503020000020004" pitchFamily="34" charset="-127"/>
                <a:ea typeface="Malgun Gothic" panose="020B0503020000020004" pitchFamily="34" charset="-127"/>
              </a:rPr>
              <a:t>Since we did not have any velocities, we used the following heuristic function: we started from the previous values and decreased the transmission ratio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movement sequence, and then we decreased the apparent baseline so that the curves had a smaller radius (greater curvature).</a:t>
            </a:r>
          </a:p>
          <a:p>
            <a:pPr algn="just">
              <a:spcAft>
                <a:spcPts val="400"/>
              </a:spcAft>
            </a:pPr>
            <a:r>
              <a:rPr lang="en-US" sz="2000" dirty="0">
                <a:latin typeface="Malgun Gothic" panose="020B0503020000020004" pitchFamily="34" charset="-127"/>
                <a:ea typeface="Malgun Gothic" panose="020B0503020000020004" pitchFamily="34" charset="-127"/>
              </a:rPr>
              <a:t>We obtained the following results:</a:t>
            </a:r>
          </a:p>
          <a:p>
            <a:pPr algn="just"/>
            <a:r>
              <a:rPr lang="en-US" sz="2000" dirty="0">
                <a:latin typeface="Malgun Gothic" panose="020B0503020000020004" pitchFamily="34" charset="-127"/>
                <a:ea typeface="Malgun Gothic" panose="020B0503020000020004" pitchFamily="34" charset="-127"/>
              </a:rPr>
              <a:t>- Transmission ratio:  1:40.0</a:t>
            </a:r>
          </a:p>
          <a:p>
            <a:pPr algn="just"/>
            <a:r>
              <a:rPr lang="en-US" sz="2000" dirty="0">
                <a:latin typeface="Malgun Gothic" panose="020B0503020000020004" pitchFamily="34" charset="-127"/>
                <a:ea typeface="Malgun Gothic" panose="020B0503020000020004" pitchFamily="34" charset="-127"/>
              </a:rPr>
              <a:t>- Apparent baseline:  1.64 * B</a:t>
            </a:r>
          </a:p>
          <a:p>
            <a:pPr algn="just"/>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34511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11</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4401205"/>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To compute this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we copied 2 messages with </a:t>
            </a:r>
            <a:r>
              <a:rPr lang="en-US" sz="2000" dirty="0" err="1">
                <a:latin typeface="Malgun Gothic" panose="020B0503020000020004" pitchFamily="34" charset="-127"/>
                <a:ea typeface="Malgun Gothic" panose="020B0503020000020004" pitchFamily="34" charset="-127"/>
              </a:rPr>
              <a:t>rostopic</a:t>
            </a:r>
            <a:r>
              <a:rPr lang="en-US" sz="2000" dirty="0">
                <a:latin typeface="Malgun Gothic" panose="020B0503020000020004" pitchFamily="34" charset="-127"/>
                <a:ea typeface="Malgun Gothic" panose="020B0503020000020004" pitchFamily="34" charset="-127"/>
              </a:rPr>
              <a:t> echo from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is not accurate in the first seconds, so we waited for some seconds (about 16s) and as soon as we saw a coherent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copied its pose and the corresponding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pose.</a:t>
            </a:r>
          </a:p>
          <a:p>
            <a:pPr algn="just"/>
            <a:r>
              <a:rPr lang="en-US" sz="2000" dirty="0">
                <a:latin typeface="Malgun Gothic" panose="020B0503020000020004" pitchFamily="34" charset="-127"/>
                <a:ea typeface="Malgun Gothic" panose="020B0503020000020004" pitchFamily="34" charset="-127"/>
              </a:rPr>
              <a:t>We assumed that at the beginning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is correct, so we can use its pose as reference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frame_id</a:t>
            </a:r>
            <a:r>
              <a:rPr lang="en-US" sz="2000" dirty="0">
                <a:latin typeface="Malgun Gothic" panose="020B0503020000020004" pitchFamily="34" charset="-127"/>
                <a:ea typeface="Malgun Gothic" panose="020B0503020000020004" pitchFamily="34" charset="-127"/>
              </a:rPr>
              <a:t> of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to "world" (frame id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This has been computed in MATLAB (in the script </a:t>
            </a:r>
            <a:r>
              <a:rPr lang="en-US" sz="2000" dirty="0" err="1">
                <a:latin typeface="Malgun Gothic" panose="020B0503020000020004" pitchFamily="34" charset="-127"/>
                <a:ea typeface="Malgun Gothic" panose="020B0503020000020004" pitchFamily="34" charset="-127"/>
              </a:rPr>
              <a:t>rototranslation.m</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Doing so we noticed that there was an inconsistency between the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theta orientation and the direction of motion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as if the orientation vector were not indicating the motion direction (so it was not tangent to the trajectory). As a matter of fact, the orientation was very accurate but the trajectory seemed to have a different rotation. </a:t>
            </a:r>
          </a:p>
          <a:p>
            <a:pPr algn="just"/>
            <a:r>
              <a:rPr lang="en-US" sz="2000" dirty="0">
                <a:latin typeface="Malgun Gothic" panose="020B0503020000020004" pitchFamily="34" charset="-127"/>
                <a:ea typeface="Malgun Gothic" panose="020B0503020000020004" pitchFamily="34" charset="-127"/>
              </a:rPr>
              <a:t>We made the hypothesis that the orientation field in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could have an offset </a:t>
            </a:r>
            <a:r>
              <a:rPr lang="en-US" sz="2000" dirty="0" err="1">
                <a:latin typeface="Malgun Gothic" panose="020B0503020000020004" pitchFamily="34" charset="-127"/>
                <a:ea typeface="Malgun Gothic" panose="020B0503020000020004" pitchFamily="34" charset="-127"/>
              </a:rPr>
              <a:t>wrt</a:t>
            </a:r>
            <a:r>
              <a:rPr lang="en-US" sz="2000" dirty="0">
                <a:latin typeface="Malgun Gothic" panose="020B0503020000020004" pitchFamily="34" charset="-127"/>
                <a:ea typeface="Malgun Gothic" panose="020B0503020000020004" pitchFamily="34" charset="-127"/>
              </a:rPr>
              <a:t> the motion of the robot.</a:t>
            </a:r>
          </a:p>
        </p:txBody>
      </p:sp>
    </p:spTree>
    <p:extLst>
      <p:ext uri="{BB962C8B-B14F-4D97-AF65-F5344CB8AC3E}">
        <p14:creationId xmlns:p14="http://schemas.microsoft.com/office/powerpoint/2010/main" val="20056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12</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3400931"/>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Therefore, we tuned CHI, </a:t>
            </a:r>
            <a:r>
              <a:rPr lang="en-US" sz="2000" dirty="0" err="1">
                <a:latin typeface="Malgun Gothic" panose="020B0503020000020004" pitchFamily="34" charset="-127"/>
                <a:ea typeface="Malgun Gothic" panose="020B0503020000020004" pitchFamily="34" charset="-127"/>
              </a:rPr>
              <a:t>Inv_RATIO</a:t>
            </a:r>
            <a:r>
              <a:rPr lang="en-US" sz="2000" dirty="0">
                <a:latin typeface="Malgun Gothic" panose="020B0503020000020004" pitchFamily="34" charset="-127"/>
                <a:ea typeface="Malgun Gothic" panose="020B0503020000020004" pitchFamily="34" charset="-127"/>
              </a:rPr>
              <a:t>, the rotation of the trajectory (so the rotation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the constant offset of the orientation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We noticed that this offset was very consistent (in the first 60 seconds of simulation it is almost constant) and was about 13.5 degrees.</a:t>
            </a:r>
          </a:p>
          <a:p>
            <a:pPr algn="just">
              <a:spcAft>
                <a:spcPts val="600"/>
              </a:spcAft>
            </a:pPr>
            <a:r>
              <a:rPr lang="en-US" sz="2000" dirty="0">
                <a:latin typeface="Malgun Gothic" panose="020B0503020000020004" pitchFamily="34" charset="-127"/>
                <a:ea typeface="Malgun Gothic" panose="020B0503020000020004" pitchFamily="34" charset="-127"/>
              </a:rPr>
              <a:t>Therefore, we fixed the reference system accordingly (and we removed this offset in the residuals node when computing the difference between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orientation and our computed orientation).</a:t>
            </a:r>
          </a:p>
          <a:p>
            <a:pPr algn="just"/>
            <a:r>
              <a:rPr lang="en-US" sz="2000" dirty="0">
                <a:latin typeface="Malgun Gothic" panose="020B0503020000020004" pitchFamily="34" charset="-127"/>
                <a:ea typeface="Malgun Gothic" panose="020B0503020000020004" pitchFamily="34" charset="-127"/>
              </a:rPr>
              <a:t>In the end the “world” reference frame turned out to have a yaw rotation of about 67 deg with respect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has an orientation offset of about 13.5 degrees with respect to its trajectory.</a:t>
            </a:r>
          </a:p>
        </p:txBody>
      </p:sp>
    </p:spTree>
    <p:extLst>
      <p:ext uri="{BB962C8B-B14F-4D97-AF65-F5344CB8AC3E}">
        <p14:creationId xmlns:p14="http://schemas.microsoft.com/office/powerpoint/2010/main" val="3851756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13</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1683288"/>
            <a:ext cx="3398241" cy="417037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will now show some pictures of the results we got from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first picture shows on the left the XY trajectory (in meters) of the </a:t>
            </a:r>
            <a:r>
              <a:rPr lang="en-US" sz="2000" dirty="0">
                <a:solidFill>
                  <a:srgbClr val="B03E14"/>
                </a:solidFill>
                <a:latin typeface="Malgun Gothic" panose="020B0503020000020004" pitchFamily="34" charset="-127"/>
                <a:ea typeface="Malgun Gothic" panose="020B0503020000020004" pitchFamily="34" charset="-127"/>
              </a:rPr>
              <a:t>computed odometry </a:t>
            </a:r>
            <a:r>
              <a:rPr lang="en-US" sz="2000" dirty="0">
                <a:latin typeface="Malgun Gothic" panose="020B0503020000020004" pitchFamily="34" charset="-127"/>
                <a:ea typeface="Malgun Gothic" panose="020B0503020000020004" pitchFamily="34" charset="-127"/>
              </a:rPr>
              <a:t>versus the odometry taken from </a:t>
            </a: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NON optimized parameters. On the right the orientation of the robot is shown (in degrees).</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70" y="1626781"/>
            <a:ext cx="7914054" cy="422687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5" name="CasellaDiTesto 1">
            <a:extLst>
              <a:ext uri="{FF2B5EF4-FFF2-40B4-BE49-F238E27FC236}">
                <a16:creationId xmlns:a16="http://schemas.microsoft.com/office/drawing/2014/main" id="{8A535823-C220-4C02-AFA5-ED67701B694F}"/>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3066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C18DC5-A3EA-4546-AA0D-948F04E0E84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EB37BCF3-07E0-44D2-B2F7-14F9E46F059B}"/>
              </a:ext>
            </a:extLst>
          </p:cNvPr>
          <p:cNvSpPr>
            <a:spLocks noGrp="1"/>
          </p:cNvSpPr>
          <p:nvPr>
            <p:ph type="sldNum" sz="quarter" idx="12"/>
          </p:nvPr>
        </p:nvSpPr>
        <p:spPr/>
        <p:txBody>
          <a:bodyPr/>
          <a:lstStyle/>
          <a:p>
            <a:fld id="{14C433A9-A747-4F29-963E-E8F457C7B902}" type="slidenum">
              <a:rPr lang="it-IT" smtClean="0"/>
              <a:pPr/>
              <a:t>14</a:t>
            </a:fld>
            <a:r>
              <a:rPr lang="it-IT" dirty="0"/>
              <a:t>/24</a:t>
            </a:r>
          </a:p>
        </p:txBody>
      </p:sp>
      <p:sp>
        <p:nvSpPr>
          <p:cNvPr id="4" name="Title 3">
            <a:extLst>
              <a:ext uri="{FF2B5EF4-FFF2-40B4-BE49-F238E27FC236}">
                <a16:creationId xmlns:a16="http://schemas.microsoft.com/office/drawing/2014/main" id="{4252D6A9-9AC8-43CE-9BC1-BC67BBFDD4FA}"/>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A0DF3581-DA77-429B-89C9-8D8900A7D213}"/>
              </a:ext>
            </a:extLst>
          </p:cNvPr>
          <p:cNvSpPr txBox="1"/>
          <p:nvPr/>
        </p:nvSpPr>
        <p:spPr>
          <a:xfrm>
            <a:off x="457947" y="2115860"/>
            <a:ext cx="3398241" cy="324704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Now we can analyze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In particular on the left the </a:t>
            </a: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is shown, while on the top right there is the XY error plot [m] of dx and dy. On the bottom right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[rad] over time is shown.</a:t>
            </a:r>
          </a:p>
        </p:txBody>
      </p:sp>
      <p:sp>
        <p:nvSpPr>
          <p:cNvPr id="7" name="CasellaDiTesto 1">
            <a:extLst>
              <a:ext uri="{FF2B5EF4-FFF2-40B4-BE49-F238E27FC236}">
                <a16:creationId xmlns:a16="http://schemas.microsoft.com/office/drawing/2014/main" id="{C5EEE511-83B8-4BE8-ABED-333E34252BB9}"/>
              </a:ext>
            </a:extLst>
          </p:cNvPr>
          <p:cNvSpPr txBox="1"/>
          <p:nvPr/>
        </p:nvSpPr>
        <p:spPr>
          <a:xfrm>
            <a:off x="4104167" y="2115860"/>
            <a:ext cx="2806995" cy="646331"/>
          </a:xfrm>
          <a:prstGeom prst="rect">
            <a:avLst/>
          </a:prstGeom>
          <a:noFill/>
        </p:spPr>
        <p:txBody>
          <a:bodyPr wrap="square" rtlCol="0">
            <a:spAutoFit/>
          </a:bodyPr>
          <a:lstStyle/>
          <a:p>
            <a:pPr algn="ctr"/>
            <a:r>
              <a:rPr lang="it-IT" b="1" dirty="0">
                <a:solidFill>
                  <a:schemeClr val="bg1"/>
                </a:solidFill>
                <a:latin typeface="Malgun Gothic" panose="020B0503020000020004" pitchFamily="34" charset="-127"/>
                <a:ea typeface="Malgun Gothic" panose="020B0503020000020004" pitchFamily="34" charset="-127"/>
              </a:rPr>
              <a:t>CHI: 1.76, RATIO: 1:38.3</a:t>
            </a:r>
          </a:p>
          <a:p>
            <a:pPr algn="ctr"/>
            <a:r>
              <a:rPr lang="it-IT" b="1" dirty="0" err="1">
                <a:solidFill>
                  <a:schemeClr val="bg1"/>
                </a:solidFill>
                <a:latin typeface="Malgun Gothic" panose="020B0503020000020004" pitchFamily="34" charset="-127"/>
                <a:ea typeface="Malgun Gothic" panose="020B0503020000020004" pitchFamily="34" charset="-127"/>
              </a:rPr>
              <a:t>Simulation</a:t>
            </a:r>
            <a:r>
              <a:rPr lang="it-IT" b="1" dirty="0">
                <a:solidFill>
                  <a:schemeClr val="bg1"/>
                </a:solidFill>
                <a:latin typeface="Malgun Gothic" panose="020B0503020000020004" pitchFamily="34" charset="-127"/>
                <a:ea typeface="Malgun Gothic" panose="020B0503020000020004" pitchFamily="34" charset="-127"/>
              </a:rPr>
              <a:t> time: 1’30’’</a:t>
            </a:r>
          </a:p>
        </p:txBody>
      </p:sp>
      <p:pic>
        <p:nvPicPr>
          <p:cNvPr id="8" name="Immagine 8">
            <a:extLst>
              <a:ext uri="{FF2B5EF4-FFF2-40B4-BE49-F238E27FC236}">
                <a16:creationId xmlns:a16="http://schemas.microsoft.com/office/drawing/2014/main" id="{4E535BDC-74A2-4225-B61F-A5A89F7453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737167"/>
            <a:ext cx="7914054" cy="4006106"/>
          </a:xfrm>
          <a:prstGeom prst="rect">
            <a:avLst/>
          </a:prstGeom>
        </p:spPr>
      </p:pic>
      <p:sp>
        <p:nvSpPr>
          <p:cNvPr id="9" name="CasellaDiTesto 1">
            <a:extLst>
              <a:ext uri="{FF2B5EF4-FFF2-40B4-BE49-F238E27FC236}">
                <a16:creationId xmlns:a16="http://schemas.microsoft.com/office/drawing/2014/main" id="{660C5178-EF6A-449D-88B5-DB6C0727D2DA}"/>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2053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15</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2 -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732252"/>
            <a:ext cx="3398241" cy="2015936"/>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 The tracking is very accurate.</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4"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35334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16</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a:t>Experiment 2 - </a:t>
            </a:r>
            <a:r>
              <a:rPr lang="en-US" cap="none"/>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72010" y="242156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33 to about 13). Also the XY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88604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17</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cap="none"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09820" y="1482558"/>
            <a:ext cx="3535842" cy="4632037"/>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tried to compare </a:t>
            </a:r>
            <a:r>
              <a:rPr lang="en-US" sz="2000" dirty="0">
                <a:solidFill>
                  <a:srgbClr val="B03E14"/>
                </a:solidFill>
                <a:latin typeface="Malgun Gothic" panose="020B0503020000020004" pitchFamily="34" charset="-127"/>
                <a:ea typeface="Malgun Gothic" panose="020B0503020000020004" pitchFamily="34" charset="-127"/>
              </a:rPr>
              <a:t>our computed odometry </a:t>
            </a:r>
            <a:r>
              <a:rPr lang="en-US" sz="2000" dirty="0">
                <a:latin typeface="Malgun Gothic" panose="020B0503020000020004" pitchFamily="34" charset="-127"/>
                <a:ea typeface="Malgun Gothic" panose="020B0503020000020004" pitchFamily="34" charset="-127"/>
              </a:rPr>
              <a:t>with the optimized parameters to </a:t>
            </a: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r>
              <a:rPr lang="en-US" sz="2000" dirty="0">
                <a:solidFill>
                  <a:srgbClr val="1B9CAD"/>
                </a:solidFill>
                <a:latin typeface="Malgun Gothic" panose="020B0503020000020004" pitchFamily="34" charset="-127"/>
                <a:ea typeface="Malgun Gothic" panose="020B0503020000020004" pitchFamily="34" charset="-127"/>
              </a:rPr>
              <a:t> </a:t>
            </a:r>
            <a:r>
              <a:rPr lang="en-US" sz="2000" dirty="0">
                <a:latin typeface="Malgun Gothic" panose="020B0503020000020004" pitchFamily="34" charset="-127"/>
                <a:ea typeface="Malgun Gothic" panose="020B0503020000020004" pitchFamily="34" charset="-127"/>
              </a:rPr>
              <a:t>(in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reference frame).</a:t>
            </a:r>
          </a:p>
          <a:p>
            <a:pPr algn="just">
              <a:spcAft>
                <a:spcPts val="600"/>
              </a:spcAft>
            </a:pPr>
            <a:r>
              <a:rPr lang="en-US" sz="2000" dirty="0">
                <a:latin typeface="Malgun Gothic" panose="020B0503020000020004" pitchFamily="34" charset="-127"/>
                <a:ea typeface="Malgun Gothic" panose="020B0503020000020004" pitchFamily="34" charset="-127"/>
              </a:rPr>
              <a:t>The results were not good.</a:t>
            </a:r>
          </a:p>
          <a:p>
            <a:pPr algn="just">
              <a:spcAft>
                <a:spcPts val="600"/>
              </a:spcAft>
            </a:pPr>
            <a:r>
              <a:rPr lang="en-US" sz="2000" dirty="0">
                <a:latin typeface="Malgun Gothic" panose="020B0503020000020004" pitchFamily="34" charset="-127"/>
                <a:ea typeface="Malgun Gothic" panose="020B0503020000020004" pitchFamily="34" charset="-127"/>
              </a:rPr>
              <a:t>The simulation could only last 40 seconds due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unavailability.</a:t>
            </a:r>
          </a:p>
          <a:p>
            <a:pPr algn="just">
              <a:spcAft>
                <a:spcPts val="600"/>
              </a:spcAft>
            </a:pPr>
            <a:r>
              <a:rPr lang="en-US" sz="2000" dirty="0">
                <a:latin typeface="Malgun Gothic" panose="020B0503020000020004" pitchFamily="34" charset="-127"/>
                <a:ea typeface="Malgun Gothic" panose="020B0503020000020004" pitchFamily="34" charset="-127"/>
              </a:rPr>
              <a:t>Notice that there is an almost constant offset in the theta plot (on the right), which is the orientation offset mentioned above.</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143670" y="2272737"/>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4724491" y="2206074"/>
            <a:ext cx="611176" cy="215444"/>
          </a:xfrm>
          <a:prstGeom prst="rect">
            <a:avLst/>
          </a:prstGeom>
          <a:noFill/>
        </p:spPr>
        <p:txBody>
          <a:bodyPr wrap="square" rtlCol="0">
            <a:spAutoFit/>
          </a:bodyPr>
          <a:lstStyle/>
          <a:p>
            <a:r>
              <a:rPr lang="it-IT" sz="800" dirty="0">
                <a:solidFill>
                  <a:schemeClr val="bg1"/>
                </a:solidFill>
              </a:rPr>
              <a:t>START</a:t>
            </a:r>
            <a:endParaRPr lang="it-IT" sz="700" dirty="0">
              <a:solidFill>
                <a:schemeClr val="bg1"/>
              </a:solidFill>
            </a:endParaRPr>
          </a:p>
        </p:txBody>
      </p:sp>
      <p:sp>
        <p:nvSpPr>
          <p:cNvPr id="6" name="Oval 5">
            <a:extLst>
              <a:ext uri="{FF2B5EF4-FFF2-40B4-BE49-F238E27FC236}">
                <a16:creationId xmlns:a16="http://schemas.microsoft.com/office/drawing/2014/main" id="{F35DBF65-E2A9-49D3-AFEA-4A067CA6BA31}"/>
              </a:ext>
            </a:extLst>
          </p:cNvPr>
          <p:cNvSpPr/>
          <p:nvPr/>
        </p:nvSpPr>
        <p:spPr>
          <a:xfrm rot="19762511">
            <a:off x="6063489" y="2075158"/>
            <a:ext cx="496888" cy="2569355"/>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0887E7-D7D5-47B9-B58C-5313CA56E951}"/>
              </a:ext>
            </a:extLst>
          </p:cNvPr>
          <p:cNvSpPr txBox="1"/>
          <p:nvPr/>
        </p:nvSpPr>
        <p:spPr>
          <a:xfrm>
            <a:off x="6362733" y="2714954"/>
            <a:ext cx="1358867" cy="430887"/>
          </a:xfrm>
          <a:prstGeom prst="rect">
            <a:avLst/>
          </a:prstGeom>
          <a:noFill/>
        </p:spPr>
        <p:txBody>
          <a:bodyPr wrap="square" rtlCol="0">
            <a:spAutoFit/>
          </a:bodyPr>
          <a:lstStyle/>
          <a:p>
            <a:r>
              <a:rPr lang="en-US" sz="1100" dirty="0">
                <a:solidFill>
                  <a:schemeClr val="bg1"/>
                </a:solidFill>
              </a:rPr>
              <a:t>HERE /</a:t>
            </a:r>
            <a:r>
              <a:rPr lang="en-US" sz="1100" dirty="0" err="1">
                <a:solidFill>
                  <a:schemeClr val="bg1"/>
                </a:solidFill>
              </a:rPr>
              <a:t>gt_pose</a:t>
            </a:r>
            <a:r>
              <a:rPr lang="en-US" sz="1100" dirty="0">
                <a:solidFill>
                  <a:schemeClr val="bg1"/>
                </a:solidFill>
              </a:rPr>
              <a:t> IS NOT AVAILABLE</a:t>
            </a:r>
          </a:p>
        </p:txBody>
      </p:sp>
      <p:sp>
        <p:nvSpPr>
          <p:cNvPr id="12" name="CasellaDiTesto 1">
            <a:extLst>
              <a:ext uri="{FF2B5EF4-FFF2-40B4-BE49-F238E27FC236}">
                <a16:creationId xmlns:a16="http://schemas.microsoft.com/office/drawing/2014/main" id="{FA6DFEFC-EE57-42B7-811A-88BCEA579C73}"/>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
        <p:nvSpPr>
          <p:cNvPr id="16" name="TextBox 15">
            <a:extLst>
              <a:ext uri="{FF2B5EF4-FFF2-40B4-BE49-F238E27FC236}">
                <a16:creationId xmlns:a16="http://schemas.microsoft.com/office/drawing/2014/main" id="{2C2B3FD8-DB16-45F7-93E9-B31DDF37D238}"/>
              </a:ext>
            </a:extLst>
          </p:cNvPr>
          <p:cNvSpPr txBox="1"/>
          <p:nvPr/>
        </p:nvSpPr>
        <p:spPr>
          <a:xfrm>
            <a:off x="10162885" y="2131558"/>
            <a:ext cx="1380456" cy="446233"/>
          </a:xfrm>
          <a:prstGeom prst="rect">
            <a:avLst/>
          </a:prstGeom>
          <a:noFill/>
        </p:spPr>
        <p:txBody>
          <a:bodyPr wrap="square" rtlCol="0">
            <a:spAutoFit/>
          </a:bodyPr>
          <a:lstStyle/>
          <a:p>
            <a:r>
              <a:rPr lang="en-US" sz="1100" dirty="0">
                <a:solidFill>
                  <a:schemeClr val="bg1"/>
                </a:solidFill>
              </a:rPr>
              <a:t>INITIAL /</a:t>
            </a:r>
            <a:r>
              <a:rPr lang="en-US" sz="1100" dirty="0" err="1">
                <a:solidFill>
                  <a:schemeClr val="bg1"/>
                </a:solidFill>
              </a:rPr>
              <a:t>gt_pose</a:t>
            </a:r>
            <a:r>
              <a:rPr lang="en-US" sz="1100" dirty="0">
                <a:solidFill>
                  <a:schemeClr val="bg1"/>
                </a:solidFill>
              </a:rPr>
              <a:t> INSTABILITY</a:t>
            </a:r>
          </a:p>
        </p:txBody>
      </p:sp>
      <p:cxnSp>
        <p:nvCxnSpPr>
          <p:cNvPr id="23" name="Straight Arrow Connector 22">
            <a:extLst>
              <a:ext uri="{FF2B5EF4-FFF2-40B4-BE49-F238E27FC236}">
                <a16:creationId xmlns:a16="http://schemas.microsoft.com/office/drawing/2014/main" id="{44B3F609-2DCB-45BB-A590-1D21C42C5532}"/>
              </a:ext>
            </a:extLst>
          </p:cNvPr>
          <p:cNvCxnSpPr/>
          <p:nvPr/>
        </p:nvCxnSpPr>
        <p:spPr>
          <a:xfrm flipH="1" flipV="1">
            <a:off x="9736667" y="2312986"/>
            <a:ext cx="406400" cy="416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C03DD5-BC9A-49CB-88E4-80B204523F2B}"/>
              </a:ext>
            </a:extLst>
          </p:cNvPr>
          <p:cNvSpPr/>
          <p:nvPr/>
        </p:nvSpPr>
        <p:spPr>
          <a:xfrm>
            <a:off x="8266421" y="2019044"/>
            <a:ext cx="1263061" cy="3685216"/>
          </a:xfrm>
          <a:prstGeom prst="rect">
            <a:avLst/>
          </a:prstGeom>
          <a:pattFill prst="pct5">
            <a:fgClr>
              <a:srgbClr val="4B4B4B"/>
            </a:fgClr>
            <a:bgClr>
              <a:srgbClr val="33333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85E3C41-E58B-475C-AEBA-D3E2DAAAA6A5}"/>
              </a:ext>
            </a:extLst>
          </p:cNvPr>
          <p:cNvCxnSpPr/>
          <p:nvPr/>
        </p:nvCxnSpPr>
        <p:spPr>
          <a:xfrm>
            <a:off x="1025128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21" name="CasellaDiTesto 11">
            <a:extLst>
              <a:ext uri="{FF2B5EF4-FFF2-40B4-BE49-F238E27FC236}">
                <a16:creationId xmlns:a16="http://schemas.microsoft.com/office/drawing/2014/main" id="{DA95A821-3B1F-43F4-887F-2BFE0E48BF53}"/>
              </a:ext>
            </a:extLst>
          </p:cNvPr>
          <p:cNvSpPr txBox="1"/>
          <p:nvPr/>
        </p:nvSpPr>
        <p:spPr>
          <a:xfrm>
            <a:off x="9856787" y="2871513"/>
            <a:ext cx="788989" cy="338554"/>
          </a:xfrm>
          <a:prstGeom prst="rect">
            <a:avLst/>
          </a:prstGeom>
          <a:noFill/>
        </p:spPr>
        <p:txBody>
          <a:bodyPr wrap="square" rtlCol="0">
            <a:spAutoFit/>
          </a:bodyPr>
          <a:lstStyle/>
          <a:p>
            <a:pPr algn="ctr"/>
            <a:r>
              <a:rPr lang="it-IT" sz="800" dirty="0">
                <a:solidFill>
                  <a:schemeClr val="bg1"/>
                </a:solidFill>
              </a:rPr>
              <a:t>CONSTANT OFFSET</a:t>
            </a:r>
          </a:p>
        </p:txBody>
      </p:sp>
    </p:spTree>
    <p:extLst>
      <p:ext uri="{BB962C8B-B14F-4D97-AF65-F5344CB8AC3E}">
        <p14:creationId xmlns:p14="http://schemas.microsoft.com/office/powerpoint/2010/main" val="273893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18</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921168"/>
            <a:ext cx="3398241" cy="101566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we would like to improve with a better parameter tuning.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8087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19</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864644"/>
            <a:ext cx="3398241" cy="170816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endParaRPr lang="en-US" sz="2000" dirty="0">
              <a:solidFill>
                <a:srgbClr val="1B9CAD"/>
              </a:solidFill>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77038" y="2284280"/>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47619" y="2225311"/>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cxnSp>
        <p:nvCxnSpPr>
          <p:cNvPr id="7" name="Straight Arrow Connector 6">
            <a:extLst>
              <a:ext uri="{FF2B5EF4-FFF2-40B4-BE49-F238E27FC236}">
                <a16:creationId xmlns:a16="http://schemas.microsoft.com/office/drawing/2014/main" id="{3E98BAAC-EAEE-4A35-B084-8F3657B24695}"/>
              </a:ext>
            </a:extLst>
          </p:cNvPr>
          <p:cNvCxnSpPr/>
          <p:nvPr/>
        </p:nvCxnSpPr>
        <p:spPr>
          <a:xfrm>
            <a:off x="9348788" y="2797969"/>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2F6EA0-0077-4925-8516-D87A7659905A}"/>
              </a:ext>
            </a:extLst>
          </p:cNvPr>
          <p:cNvCxnSpPr/>
          <p:nvPr/>
        </p:nvCxnSpPr>
        <p:spPr>
          <a:xfrm>
            <a:off x="9696450" y="2633663"/>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EFF1C9-851F-49C2-969B-E536C03A2068}"/>
              </a:ext>
            </a:extLst>
          </p:cNvPr>
          <p:cNvCxnSpPr/>
          <p:nvPr/>
        </p:nvCxnSpPr>
        <p:spPr>
          <a:xfrm>
            <a:off x="991076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963946-735A-4A0A-9E1E-E6A0B7F275ED}"/>
              </a:ext>
            </a:extLst>
          </p:cNvPr>
          <p:cNvCxnSpPr/>
          <p:nvPr/>
        </p:nvCxnSpPr>
        <p:spPr>
          <a:xfrm>
            <a:off x="112148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74051C-6D00-46DE-AEB5-860EE2E4AC69}"/>
              </a:ext>
            </a:extLst>
          </p:cNvPr>
          <p:cNvCxnSpPr/>
          <p:nvPr/>
        </p:nvCxnSpPr>
        <p:spPr>
          <a:xfrm>
            <a:off x="10329069" y="2578895"/>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19A811-11D5-4556-8D8E-69CB3EA00947}"/>
              </a:ext>
            </a:extLst>
          </p:cNvPr>
          <p:cNvCxnSpPr/>
          <p:nvPr/>
        </p:nvCxnSpPr>
        <p:spPr>
          <a:xfrm>
            <a:off x="114180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18" name="CasellaDiTesto 11">
            <a:extLst>
              <a:ext uri="{FF2B5EF4-FFF2-40B4-BE49-F238E27FC236}">
                <a16:creationId xmlns:a16="http://schemas.microsoft.com/office/drawing/2014/main" id="{B08ACC5F-F98C-4E00-B6A2-33B8F857F12F}"/>
              </a:ext>
            </a:extLst>
          </p:cNvPr>
          <p:cNvSpPr txBox="1"/>
          <p:nvPr/>
        </p:nvSpPr>
        <p:spPr>
          <a:xfrm>
            <a:off x="9330996" y="2931319"/>
            <a:ext cx="1159531" cy="215444"/>
          </a:xfrm>
          <a:prstGeom prst="rect">
            <a:avLst/>
          </a:prstGeom>
          <a:noFill/>
        </p:spPr>
        <p:txBody>
          <a:bodyPr wrap="square" rtlCol="0">
            <a:spAutoFit/>
          </a:bodyPr>
          <a:lstStyle/>
          <a:p>
            <a:r>
              <a:rPr lang="it-IT" sz="800" dirty="0">
                <a:solidFill>
                  <a:schemeClr val="bg1"/>
                </a:solidFill>
              </a:rPr>
              <a:t>CONSTANT OFFSET</a:t>
            </a:r>
          </a:p>
        </p:txBody>
      </p:sp>
    </p:spTree>
    <p:extLst>
      <p:ext uri="{BB962C8B-B14F-4D97-AF65-F5344CB8AC3E}">
        <p14:creationId xmlns:p14="http://schemas.microsoft.com/office/powerpoint/2010/main" val="392625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2FC71-5F47-4796-BC78-1A5A7CB09A05}"/>
              </a:ext>
            </a:extLst>
          </p:cNvPr>
          <p:cNvSpPr>
            <a:spLocks noGrp="1"/>
          </p:cNvSpPr>
          <p:nvPr>
            <p:ph type="sldNum" sz="quarter" idx="12"/>
          </p:nvPr>
        </p:nvSpPr>
        <p:spPr/>
        <p:txBody>
          <a:bodyPr/>
          <a:lstStyle/>
          <a:p>
            <a:fld id="{14C433A9-A747-4F29-963E-E8F457C7B902}" type="slidenum">
              <a:rPr lang="it-IT" smtClean="0"/>
              <a:pPr/>
              <a:t>2</a:t>
            </a:fld>
            <a:r>
              <a:rPr lang="it-IT" dirty="0"/>
              <a:t>/24</a:t>
            </a:r>
          </a:p>
        </p:txBody>
      </p:sp>
      <p:sp>
        <p:nvSpPr>
          <p:cNvPr id="5" name="Title 1">
            <a:extLst>
              <a:ext uri="{FF2B5EF4-FFF2-40B4-BE49-F238E27FC236}">
                <a16:creationId xmlns:a16="http://schemas.microsoft.com/office/drawing/2014/main" id="{FAB437A6-9B96-4C79-A8DD-7522FBB78650}"/>
              </a:ext>
            </a:extLst>
          </p:cNvPr>
          <p:cNvSpPr>
            <a:spLocks noGrp="1"/>
          </p:cNvSpPr>
          <p:nvPr>
            <p:ph type="title"/>
          </p:nvPr>
        </p:nvSpPr>
        <p:spPr/>
        <p:txBody>
          <a:bodyPr>
            <a:normAutofit/>
          </a:bodyPr>
          <a:lstStyle/>
          <a:p>
            <a:r>
              <a:rPr lang="en-US" dirty="0"/>
              <a:t>FILES 1/3</a:t>
            </a:r>
          </a:p>
        </p:txBody>
      </p:sp>
      <p:sp>
        <p:nvSpPr>
          <p:cNvPr id="2" name="Footer Placeholder 1">
            <a:extLst>
              <a:ext uri="{FF2B5EF4-FFF2-40B4-BE49-F238E27FC236}">
                <a16:creationId xmlns:a16="http://schemas.microsoft.com/office/drawing/2014/main" id="{3E8B1E79-DC0F-42ED-87AC-A7FCE8D918BF}"/>
              </a:ext>
            </a:extLst>
          </p:cNvPr>
          <p:cNvSpPr>
            <a:spLocks noGrp="1"/>
          </p:cNvSpPr>
          <p:nvPr>
            <p:ph type="ftr" sz="quarter" idx="11"/>
          </p:nvPr>
        </p:nvSpPr>
        <p:spPr/>
        <p:txBody>
          <a:bodyPr/>
          <a:lstStyle/>
          <a:p>
            <a:r>
              <a:rPr lang="it-IT"/>
              <a:t>ROBOTICS, PROJECT1 – 16/05/2021</a:t>
            </a:r>
            <a:endParaRPr lang="it-IT" dirty="0"/>
          </a:p>
        </p:txBody>
      </p:sp>
      <p:sp>
        <p:nvSpPr>
          <p:cNvPr id="6" name="CasellaDiTesto 5">
            <a:extLst>
              <a:ext uri="{FF2B5EF4-FFF2-40B4-BE49-F238E27FC236}">
                <a16:creationId xmlns:a16="http://schemas.microsoft.com/office/drawing/2014/main" id="{F98BB30F-0BCC-4C93-A1EF-4954A7D1E262}"/>
              </a:ext>
            </a:extLst>
          </p:cNvPr>
          <p:cNvSpPr txBox="1"/>
          <p:nvPr/>
        </p:nvSpPr>
        <p:spPr>
          <a:xfrm>
            <a:off x="543809" y="1611873"/>
            <a:ext cx="10859243" cy="4503797"/>
          </a:xfrm>
          <a:prstGeom prst="rect">
            <a:avLst/>
          </a:prstGeom>
          <a:noFill/>
        </p:spPr>
        <p:txBody>
          <a:bodyPr wrap="square">
            <a:spAutoFit/>
          </a:bodyPr>
          <a:lstStyle/>
          <a:p>
            <a:pPr marL="342900" indent="-342900" algn="just">
              <a:buFont typeface="Wingdings" panose="05000000000000000000" pitchFamily="2" charset="2"/>
              <a:buChar char="§"/>
            </a:pPr>
            <a:r>
              <a:rPr lang="en-US" dirty="0">
                <a:solidFill>
                  <a:srgbClr val="1A3260"/>
                </a:solidFill>
                <a:latin typeface="Malgun Gothic" panose="020B0503020000020004" pitchFamily="34" charset="-127"/>
                <a:ea typeface="Malgun Gothic" panose="020B0503020000020004" pitchFamily="34" charset="-127"/>
              </a:rPr>
              <a:t> </a:t>
            </a:r>
            <a:r>
              <a:rPr lang="en-US" b="1" dirty="0">
                <a:solidFill>
                  <a:srgbClr val="1A3260"/>
                </a:solidFill>
                <a:latin typeface="Malgun Gothic" panose="020B0503020000020004" pitchFamily="34" charset="-127"/>
                <a:ea typeface="Malgun Gothic" panose="020B0503020000020004" pitchFamily="34" charset="-127"/>
              </a:rPr>
              <a:t>bags</a:t>
            </a:r>
            <a:endParaRPr lang="en-US"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bag1.bag</a:t>
            </a: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bag2.bag</a:t>
            </a:r>
          </a:p>
          <a:p>
            <a:pPr marL="800100" lvl="1" indent="-342900" algn="just">
              <a:spcAft>
                <a:spcPts val="1000"/>
              </a:spcAf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bag3.bag</a:t>
            </a:r>
          </a:p>
          <a:p>
            <a:pPr marL="342900" indent="-342900" algn="just">
              <a:buFont typeface="Wingdings" panose="05000000000000000000" pitchFamily="2" charset="2"/>
              <a:buChar char="§"/>
            </a:pPr>
            <a:r>
              <a:rPr lang="en-US" b="1" dirty="0" err="1">
                <a:solidFill>
                  <a:srgbClr val="1A3260"/>
                </a:solidFill>
                <a:latin typeface="Malgun Gothic" panose="020B0503020000020004" pitchFamily="34" charset="-127"/>
                <a:ea typeface="Malgun Gothic" panose="020B0503020000020004" pitchFamily="34" charset="-127"/>
              </a:rPr>
              <a:t>cfg</a:t>
            </a:r>
            <a:endParaRPr lang="en-US" dirty="0">
              <a:solidFill>
                <a:srgbClr val="1A3260"/>
              </a:solidFill>
              <a:latin typeface="Malgun Gothic" panose="020B0503020000020004" pitchFamily="34" charset="-127"/>
              <a:ea typeface="Malgun Gothic" panose="020B0503020000020004" pitchFamily="34" charset="-127"/>
            </a:endParaRPr>
          </a:p>
          <a:p>
            <a:pPr marL="800100" lvl="1" indent="-342900" algn="just">
              <a:spcAft>
                <a:spcPts val="1000"/>
              </a:spcAft>
              <a:buFont typeface="Arial" panose="020B0604020202020204" pitchFamily="34" charset="0"/>
              <a:buChar char="•"/>
            </a:pPr>
            <a:r>
              <a:rPr lang="en-US" dirty="0" err="1">
                <a:latin typeface="Malgun Gothic" panose="020B0503020000020004" pitchFamily="34" charset="-127"/>
                <a:ea typeface="Malgun Gothic" panose="020B0503020000020004" pitchFamily="34" charset="-127"/>
              </a:rPr>
              <a:t>parameters.cfg</a:t>
            </a:r>
            <a:r>
              <a:rPr lang="en-US" dirty="0">
                <a:latin typeface="Malgun Gothic" panose="020B0503020000020004" pitchFamily="34" charset="-127"/>
                <a:ea typeface="Malgun Gothic" panose="020B0503020000020004" pitchFamily="34" charset="-127"/>
              </a:rPr>
              <a:t>: file for the dynamic reconfigure</a:t>
            </a:r>
          </a:p>
          <a:p>
            <a:pPr marL="342900" indent="-342900" algn="just">
              <a:buFont typeface="Wingdings" panose="05000000000000000000" pitchFamily="2" charset="2"/>
              <a:buChar char="§"/>
            </a:pPr>
            <a:r>
              <a:rPr lang="en-US" b="1" dirty="0">
                <a:solidFill>
                  <a:srgbClr val="1A3260"/>
                </a:solidFill>
                <a:latin typeface="Malgun Gothic" panose="020B0503020000020004" pitchFamily="34" charset="-127"/>
                <a:ea typeface="Malgun Gothic" panose="020B0503020000020004" pitchFamily="34" charset="-127"/>
              </a:rPr>
              <a:t>launch</a:t>
            </a:r>
            <a:endParaRPr lang="en-US"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dirty="0" err="1">
                <a:latin typeface="Malgun Gothic" panose="020B0503020000020004" pitchFamily="34" charset="-127"/>
                <a:ea typeface="Malgun Gothic" panose="020B0503020000020004" pitchFamily="34" charset="-127"/>
              </a:rPr>
              <a:t>scout_launch.launch</a:t>
            </a:r>
            <a:r>
              <a:rPr lang="en-US" dirty="0">
                <a:latin typeface="Malgun Gothic" panose="020B0503020000020004" pitchFamily="34" charset="-127"/>
                <a:ea typeface="Malgun Gothic" panose="020B0503020000020004" pitchFamily="34" charset="-127"/>
              </a:rPr>
              <a:t>: launches the </a:t>
            </a:r>
            <a:r>
              <a:rPr lang="en-US" dirty="0" err="1">
                <a:latin typeface="Malgun Gothic" panose="020B0503020000020004" pitchFamily="34" charset="-127"/>
                <a:ea typeface="Malgun Gothic" panose="020B0503020000020004" pitchFamily="34" charset="-127"/>
              </a:rPr>
              <a:t>velpubsub</a:t>
            </a:r>
            <a:r>
              <a:rPr lang="en-US" dirty="0">
                <a:latin typeface="Malgun Gothic" panose="020B0503020000020004" pitchFamily="34" charset="-127"/>
                <a:ea typeface="Malgun Gothic" panose="020B0503020000020004" pitchFamily="34" charset="-127"/>
              </a:rPr>
              <a:t>, </a:t>
            </a:r>
            <a:r>
              <a:rPr lang="en-US" dirty="0" err="1">
                <a:latin typeface="Malgun Gothic" panose="020B0503020000020004" pitchFamily="34" charset="-127"/>
                <a:ea typeface="Malgun Gothic" panose="020B0503020000020004" pitchFamily="34" charset="-127"/>
              </a:rPr>
              <a:t>odompubsub</a:t>
            </a:r>
            <a:r>
              <a:rPr lang="en-US" dirty="0">
                <a:latin typeface="Malgun Gothic" panose="020B0503020000020004" pitchFamily="34" charset="-127"/>
                <a:ea typeface="Malgun Gothic" panose="020B0503020000020004" pitchFamily="34" charset="-127"/>
              </a:rPr>
              <a:t> and residual nodes. It is also possible to change the </a:t>
            </a:r>
            <a:r>
              <a:rPr lang="en-US" dirty="0" err="1">
                <a:latin typeface="Malgun Gothic" panose="020B0503020000020004" pitchFamily="34" charset="-127"/>
                <a:ea typeface="Malgun Gothic" panose="020B0503020000020004" pitchFamily="34" charset="-127"/>
              </a:rPr>
              <a:t>inital</a:t>
            </a:r>
            <a:r>
              <a:rPr lang="en-US" dirty="0">
                <a:latin typeface="Malgun Gothic" panose="020B0503020000020004" pitchFamily="34" charset="-127"/>
                <a:ea typeface="Malgun Gothic" panose="020B0503020000020004" pitchFamily="34" charset="-127"/>
              </a:rPr>
              <a:t> position of the robot</a:t>
            </a:r>
          </a:p>
          <a:p>
            <a:pPr marL="800100" lvl="1" indent="-342900" algn="just">
              <a:buFont typeface="Arial" panose="020B0604020202020204" pitchFamily="34" charset="0"/>
              <a:buChar char="•"/>
            </a:pPr>
            <a:r>
              <a:rPr lang="en-US" dirty="0" err="1">
                <a:latin typeface="Malgun Gothic" panose="020B0503020000020004" pitchFamily="34" charset="-127"/>
                <a:ea typeface="Malgun Gothic" panose="020B0503020000020004" pitchFamily="34" charset="-127"/>
              </a:rPr>
              <a:t>scout_launch_rviz.launch</a:t>
            </a:r>
            <a:r>
              <a:rPr lang="en-US" dirty="0">
                <a:latin typeface="Malgun Gothic" panose="020B0503020000020004" pitchFamily="34" charset="-127"/>
                <a:ea typeface="Malgun Gothic" panose="020B0503020000020004" pitchFamily="34" charset="-127"/>
              </a:rPr>
              <a:t>: just like the other one but it also plays the bag and runs </a:t>
            </a:r>
            <a:r>
              <a:rPr lang="en-US" dirty="0" err="1">
                <a:latin typeface="Malgun Gothic" panose="020B0503020000020004" pitchFamily="34" charset="-127"/>
                <a:ea typeface="Malgun Gothic" panose="020B0503020000020004" pitchFamily="34" charset="-127"/>
              </a:rPr>
              <a:t>rviz</a:t>
            </a:r>
            <a:r>
              <a:rPr lang="en-US" dirty="0">
                <a:latin typeface="Malgun Gothic" panose="020B0503020000020004" pitchFamily="34" charset="-127"/>
                <a:ea typeface="Malgun Gothic" panose="020B0503020000020004" pitchFamily="34" charset="-127"/>
              </a:rPr>
              <a:t> with the right configuration</a:t>
            </a:r>
          </a:p>
          <a:p>
            <a:pPr marL="800100" lvl="1" indent="-342900" algn="just">
              <a:buFont typeface="Arial" panose="020B0604020202020204" pitchFamily="34" charset="0"/>
              <a:buChar char="•"/>
            </a:pPr>
            <a:r>
              <a:rPr lang="en-US" dirty="0" err="1">
                <a:latin typeface="Malgun Gothic" panose="020B0503020000020004" pitchFamily="34" charset="-127"/>
                <a:ea typeface="Malgun Gothic" panose="020B0503020000020004" pitchFamily="34" charset="-127"/>
              </a:rPr>
              <a:t>scout_launch_bag.launch</a:t>
            </a:r>
            <a:r>
              <a:rPr lang="en-US" dirty="0">
                <a:latin typeface="Malgun Gothic" panose="020B0503020000020004" pitchFamily="34" charset="-127"/>
                <a:ea typeface="Malgun Gothic" panose="020B0503020000020004" pitchFamily="34" charset="-127"/>
              </a:rPr>
              <a:t>: launch file just for the bag. It can be modified to play bag1, bag2 or bag3</a:t>
            </a: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scout_launch2.launch: just like </a:t>
            </a:r>
            <a:r>
              <a:rPr lang="en-US" dirty="0" err="1">
                <a:latin typeface="Malgun Gothic" panose="020B0503020000020004" pitchFamily="34" charset="-127"/>
                <a:ea typeface="Malgun Gothic" panose="020B0503020000020004" pitchFamily="34" charset="-127"/>
              </a:rPr>
              <a:t>scout_launch</a:t>
            </a:r>
            <a:r>
              <a:rPr lang="en-US" dirty="0">
                <a:latin typeface="Malgun Gothic" panose="020B0503020000020004" pitchFamily="34" charset="-127"/>
                <a:ea typeface="Malgun Gothic" panose="020B0503020000020004" pitchFamily="34" charset="-127"/>
              </a:rPr>
              <a:t> but with the initial conditions of the second bag</a:t>
            </a: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scout_launch2.launch: just like </a:t>
            </a:r>
            <a:r>
              <a:rPr lang="en-US" dirty="0" err="1">
                <a:latin typeface="Malgun Gothic" panose="020B0503020000020004" pitchFamily="34" charset="-127"/>
                <a:ea typeface="Malgun Gothic" panose="020B0503020000020004" pitchFamily="34" charset="-127"/>
              </a:rPr>
              <a:t>scout_launch</a:t>
            </a:r>
            <a:r>
              <a:rPr lang="en-US" dirty="0">
                <a:latin typeface="Malgun Gothic" panose="020B0503020000020004" pitchFamily="34" charset="-127"/>
                <a:ea typeface="Malgun Gothic" panose="020B0503020000020004" pitchFamily="34" charset="-127"/>
              </a:rPr>
              <a:t> but with the initial conditions of the third bag</a:t>
            </a:r>
          </a:p>
        </p:txBody>
      </p:sp>
    </p:spTree>
    <p:extLst>
      <p:ext uri="{BB962C8B-B14F-4D97-AF65-F5344CB8AC3E}">
        <p14:creationId xmlns:p14="http://schemas.microsoft.com/office/powerpoint/2010/main" val="136970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20</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30905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75 to about 38). Also the XY and the theta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7419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21</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250275"/>
            <a:ext cx="3398241" cy="301621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Here is a comparison with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the optimal parameter for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solidFill>
                <a:srgbClr val="699110"/>
              </a:solidFill>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The result is acceptable but worse than the one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35060" y="2210403"/>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05641" y="2151434"/>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315957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22</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699749"/>
            <a:ext cx="3398241" cy="2246769"/>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for the last experiment, it can be noticed that the cost is much higher than the optimal one (which had a maximum value of about 13).</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1" y="1626871"/>
            <a:ext cx="7914051"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2230488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23</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1 – </a:t>
            </a:r>
            <a:r>
              <a:rPr lang="en-US" cap="none" dirty="0"/>
              <a:t>bag2</a:t>
            </a:r>
          </a:p>
        </p:txBody>
      </p:sp>
      <p:pic>
        <p:nvPicPr>
          <p:cNvPr id="5" name="Immagine 9" descr="Immagine che contiene testo, elettronico&#10;&#10;Descrizione generata automaticamente">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b="5905"/>
          <a:stretch/>
        </p:blipFill>
        <p:spPr>
          <a:xfrm>
            <a:off x="140140" y="1514918"/>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b="6052"/>
          <a:stretch/>
        </p:blipFill>
        <p:spPr>
          <a:xfrm>
            <a:off x="6457071" y="3059717"/>
            <a:ext cx="5414035" cy="3130826"/>
          </a:xfrm>
          <a:prstGeom prst="rect">
            <a:avLst/>
          </a:prstGeom>
        </p:spPr>
      </p:pic>
      <p:sp>
        <p:nvSpPr>
          <p:cNvPr id="7" name="TextBox 6">
            <a:extLst>
              <a:ext uri="{FF2B5EF4-FFF2-40B4-BE49-F238E27FC236}">
                <a16:creationId xmlns:a16="http://schemas.microsoft.com/office/drawing/2014/main" id="{C7F7D502-48E9-4006-8C13-E56504AFFA84}"/>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a:stCxn id="7" idx="1"/>
          </p:cNvCxnSpPr>
          <p:nvPr/>
        </p:nvCxnSpPr>
        <p:spPr>
          <a:xfrm flipH="1">
            <a:off x="6347637" y="2263602"/>
            <a:ext cx="393405" cy="108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204822"/>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Tree>
    <p:extLst>
      <p:ext uri="{BB962C8B-B14F-4D97-AF65-F5344CB8AC3E}">
        <p14:creationId xmlns:p14="http://schemas.microsoft.com/office/powerpoint/2010/main" val="2455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24</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2 – </a:t>
            </a:r>
            <a:r>
              <a:rPr lang="en-US" cap="none" dirty="0"/>
              <a:t>bag3</a:t>
            </a:r>
          </a:p>
        </p:txBody>
      </p:sp>
      <p:pic>
        <p:nvPicPr>
          <p:cNvPr id="5" name="Immagine 9">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l="20" r="20"/>
          <a:stretch/>
        </p:blipFill>
        <p:spPr>
          <a:xfrm>
            <a:off x="133745" y="1344592"/>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t="2065" b="2065"/>
          <a:stretch/>
        </p:blipFill>
        <p:spPr>
          <a:xfrm>
            <a:off x="6457071" y="3059717"/>
            <a:ext cx="5414035" cy="3130826"/>
          </a:xfrm>
          <a:prstGeom prst="rect">
            <a:avLst/>
          </a:prstGeom>
        </p:spPr>
      </p:pic>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p:cNvCxnSpPr>
          <p:nvPr/>
        </p:nvCxnSpPr>
        <p:spPr>
          <a:xfrm flipH="1">
            <a:off x="6301332" y="2197943"/>
            <a:ext cx="439710" cy="1794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034496"/>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
        <p:nvSpPr>
          <p:cNvPr id="12" name="TextBox 11">
            <a:extLst>
              <a:ext uri="{FF2B5EF4-FFF2-40B4-BE49-F238E27FC236}">
                <a16:creationId xmlns:a16="http://schemas.microsoft.com/office/drawing/2014/main" id="{66C50552-D1BB-47FF-9777-E72700F184ED}"/>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53967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2/3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3</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397583" y="1503770"/>
            <a:ext cx="11298231" cy="4524315"/>
          </a:xfrm>
          <a:prstGeom prst="rect">
            <a:avLst/>
          </a:prstGeom>
          <a:noFill/>
        </p:spPr>
        <p:txBody>
          <a:bodyPr wrap="square">
            <a:spAutoFit/>
          </a:bodyPr>
          <a:lstStyle/>
          <a:p>
            <a:pPr marL="342900" indent="-342900" algn="just">
              <a:buFont typeface="Wingdings" panose="05000000000000000000" pitchFamily="2" charset="2"/>
              <a:buChar char="§"/>
            </a:pPr>
            <a:r>
              <a:rPr lang="en-US" b="1" dirty="0">
                <a:solidFill>
                  <a:srgbClr val="1A3260"/>
                </a:solidFill>
                <a:latin typeface="Malgun Gothic" panose="020B0503020000020004" pitchFamily="34" charset="-127"/>
                <a:ea typeface="Malgun Gothic" panose="020B0503020000020004" pitchFamily="34" charset="-127"/>
              </a:rPr>
              <a:t>msg</a:t>
            </a:r>
            <a:endParaRPr lang="en-US"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OdomInt.msg: contains the custom message to publish odometry and integration method</a:t>
            </a:r>
          </a:p>
          <a:p>
            <a:pPr marL="800100" lvl="1" indent="-342900" algn="just">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er_array.msg: custom message to publish the residuals between the ground truth and the estimated odometry</a:t>
            </a:r>
          </a:p>
          <a:p>
            <a:pPr marL="342900" indent="-342900" algn="just">
              <a:buFont typeface="Wingdings" panose="05000000000000000000" pitchFamily="2" charset="2"/>
              <a:buChar char="§"/>
            </a:pPr>
            <a:r>
              <a:rPr lang="en-US" b="1" dirty="0" err="1">
                <a:solidFill>
                  <a:srgbClr val="1A3260"/>
                </a:solidFill>
                <a:latin typeface="Malgun Gothic" panose="020B0503020000020004" pitchFamily="34" charset="-127"/>
                <a:ea typeface="Malgun Gothic" panose="020B0503020000020004" pitchFamily="34" charset="-127"/>
              </a:rPr>
              <a:t>srv</a:t>
            </a:r>
            <a:endParaRPr lang="en-US"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kumimoji="0" lang="en-US"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resetOdom</a:t>
            </a:r>
            <a:r>
              <a:rPr kumimoji="0" lang="en-US"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dirty="0">
                <a:latin typeface="Malgun Gothic" panose="020B0503020000020004" pitchFamily="34" charset="-127"/>
                <a:ea typeface="Malgun Gothic" panose="020B0503020000020004" pitchFamily="34" charset="-127"/>
              </a:rPr>
              <a:t>:</a:t>
            </a:r>
            <a:r>
              <a:rPr kumimoji="0" lang="en-US"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empty, it does not need any input from the user since it simply resets the pose</a:t>
            </a:r>
          </a:p>
          <a:p>
            <a:pPr marL="800100" lvl="1" indent="-342900" algn="just">
              <a:buFont typeface="Arial" panose="020B0604020202020204" pitchFamily="34" charset="0"/>
              <a:buChar char="•"/>
            </a:pPr>
            <a:r>
              <a:rPr kumimoji="0" lang="en-US" sz="1800"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setOdom</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dirty="0">
                <a:latin typeface="Malgun Gothic" panose="020B0503020000020004" pitchFamily="34" charset="-127"/>
                <a:ea typeface="Malgun Gothic" panose="020B0503020000020004" pitchFamily="34" charset="-127"/>
              </a:rPr>
              <a:t>:</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defines the types of the requested input from the user to set the pose to x, y, theta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err="1">
                <a:ln>
                  <a:noFill/>
                </a:ln>
                <a:solidFill>
                  <a:srgbClr val="1A3260"/>
                </a:solidFill>
                <a:effectLst/>
                <a:uLnTx/>
                <a:uFillTx/>
                <a:latin typeface="Malgun Gothic" panose="020B0503020000020004" pitchFamily="34" charset="-127"/>
                <a:ea typeface="Malgun Gothic" panose="020B0503020000020004" pitchFamily="34" charset="-127"/>
              </a:rPr>
              <a:t>src</a:t>
            </a:r>
            <a:endParaRPr kumimoji="0" lang="en-US" sz="1800" b="0" i="0" u="none" strike="noStrike" kern="1200" cap="none" spc="0" normalizeH="0" baseline="0" noProof="0" dirty="0">
              <a:ln>
                <a:noFill/>
              </a:ln>
              <a:solidFill>
                <a:srgbClr val="1A3260"/>
              </a:solidFill>
              <a:effectLst/>
              <a:uLnTx/>
              <a:uFillTx/>
              <a:latin typeface="Malgun Gothic" panose="020B0503020000020004" pitchFamily="34" charset="-127"/>
              <a:ea typeface="Malgun Gothic" panose="020B0503020000020004" pitchFamily="34" charset="-127"/>
            </a:endParaRPr>
          </a:p>
          <a:p>
            <a:pPr marL="742950" lvl="1" indent="-285750" algn="just" defTabSz="914400">
              <a:buFont typeface="Arial" panose="020B0604020202020204" pitchFamily="34" charset="0"/>
              <a:buChar char="•"/>
              <a:defRPr/>
            </a:pPr>
            <a:r>
              <a:rPr kumimoji="0" lang="en-US"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velpubsub</a:t>
            </a:r>
            <a:r>
              <a:rPr kumimoji="0" lang="en-US"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rpm topics and publishes a twist message containing all of the robot’s seeds</a:t>
            </a:r>
          </a:p>
          <a:p>
            <a:pPr marL="742950" lvl="1" indent="-285750" algn="just" defTabSz="914400">
              <a:buFont typeface="Arial" panose="020B0604020202020204" pitchFamily="34" charset="0"/>
              <a:buChar char="•"/>
              <a:defRPr/>
            </a:pPr>
            <a:r>
              <a:rPr kumimoji="0" lang="en-US"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o</a:t>
            </a:r>
            <a:r>
              <a:rPr kumimoji="0" lang="en-US" sz="18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dompubsub</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topic advertised by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velpubsub</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publishes the complete odometry and the custom message</a:t>
            </a:r>
          </a:p>
          <a:p>
            <a:pPr marL="742950" lvl="1" indent="-285750" algn="just" defTabSz="914400">
              <a:buFont typeface="Arial" panose="020B0604020202020204" pitchFamily="34" charset="0"/>
              <a:buChar char="•"/>
              <a:defRPr/>
            </a:pPr>
            <a:r>
              <a:rPr kumimoji="0" lang="en-US" sz="18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residuals</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publishes the pose errors between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scout_odom</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our computed odometry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r>
              <a:rPr lang="en-US" dirty="0">
                <a:latin typeface="Malgun Gothic" panose="020B0503020000020004" pitchFamily="34" charset="-127"/>
                <a:ea typeface="Malgun Gothic" panose="020B0503020000020004" pitchFamily="34" charset="-127"/>
              </a:rPr>
              <a:t> </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and also the pose errors between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gt_pose</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(in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odom</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reference frame) and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endPar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27888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3/3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4</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397583" y="1503770"/>
            <a:ext cx="11298231" cy="1200329"/>
          </a:xfrm>
          <a:prstGeom prst="rect">
            <a:avLst/>
          </a:prstGeom>
          <a:noFill/>
        </p:spPr>
        <p:txBody>
          <a:bodyPr wrap="square">
            <a:spAutoFit/>
          </a:bodyPr>
          <a:lstStyle/>
          <a:p>
            <a:pPr marL="285750" indent="-285750">
              <a:buFont typeface="Wingdings" panose="05000000000000000000" pitchFamily="2" charset="2"/>
              <a:buChar char="§"/>
            </a:pPr>
            <a:r>
              <a:rPr lang="en-US" b="1" dirty="0">
                <a:solidFill>
                  <a:srgbClr val="1A3260"/>
                </a:solidFill>
                <a:latin typeface="Malgun Gothic" panose="020B0503020000020004" pitchFamily="34" charset="-127"/>
                <a:ea typeface="Malgun Gothic" panose="020B0503020000020004" pitchFamily="34" charset="-127"/>
              </a:rPr>
              <a:t>config</a:t>
            </a:r>
          </a:p>
          <a:p>
            <a:pPr marL="742950" lvl="1" indent="-285750">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plot_layout.xml: layout for </a:t>
            </a:r>
            <a:r>
              <a:rPr lang="en-US" dirty="0" err="1">
                <a:latin typeface="Malgun Gothic" panose="020B0503020000020004" pitchFamily="34" charset="-127"/>
                <a:ea typeface="Malgun Gothic" panose="020B0503020000020004" pitchFamily="34" charset="-127"/>
              </a:rPr>
              <a:t>plotjuggler</a:t>
            </a:r>
            <a:endParaRPr lang="en-US" dirty="0">
              <a:latin typeface="Malgun Gothic" panose="020B0503020000020004" pitchFamily="34" charset="-127"/>
              <a:ea typeface="Malgun Gothic" panose="020B0503020000020004" pitchFamily="34" charset="-127"/>
            </a:endParaRPr>
          </a:p>
          <a:p>
            <a:pPr marL="742950" lvl="1" indent="-285750">
              <a:buFont typeface="Arial" panose="020B0604020202020204" pitchFamily="34" charset="0"/>
              <a:buChar char="•"/>
            </a:pPr>
            <a:r>
              <a:rPr lang="en-US" dirty="0" err="1">
                <a:latin typeface="Malgun Gothic" panose="020B0503020000020004" pitchFamily="34" charset="-127"/>
                <a:ea typeface="Malgun Gothic" panose="020B0503020000020004" pitchFamily="34" charset="-127"/>
              </a:rPr>
              <a:t>rototranslation.m</a:t>
            </a:r>
            <a:r>
              <a:rPr lang="en-US" dirty="0">
                <a:latin typeface="Malgun Gothic" panose="020B0503020000020004" pitchFamily="34" charset="-127"/>
                <a:ea typeface="Malgun Gothic" panose="020B0503020000020004" pitchFamily="34" charset="-127"/>
              </a:rPr>
              <a:t>: MATLAB file to compute the “</a:t>
            </a:r>
            <a:r>
              <a:rPr lang="en-US" dirty="0" err="1">
                <a:latin typeface="Malgun Gothic" panose="020B0503020000020004" pitchFamily="34" charset="-127"/>
                <a:ea typeface="Malgun Gothic" panose="020B0503020000020004" pitchFamily="34" charset="-127"/>
              </a:rPr>
              <a:t>odom</a:t>
            </a:r>
            <a:r>
              <a:rPr lang="en-US" dirty="0">
                <a:latin typeface="Malgun Gothic" panose="020B0503020000020004" pitchFamily="34" charset="-127"/>
                <a:ea typeface="Malgun Gothic" panose="020B0503020000020004" pitchFamily="34" charset="-127"/>
              </a:rPr>
              <a:t>” to “world” </a:t>
            </a:r>
            <a:r>
              <a:rPr lang="en-US" dirty="0" err="1">
                <a:latin typeface="Malgun Gothic" panose="020B0503020000020004" pitchFamily="34" charset="-127"/>
                <a:ea typeface="Malgun Gothic" panose="020B0503020000020004" pitchFamily="34" charset="-127"/>
              </a:rPr>
              <a:t>rototranslation</a:t>
            </a:r>
            <a:r>
              <a:rPr lang="en-US" dirty="0">
                <a:latin typeface="Malgun Gothic" panose="020B0503020000020004" pitchFamily="34" charset="-127"/>
                <a:ea typeface="Malgun Gothic" panose="020B0503020000020004" pitchFamily="34" charset="-127"/>
              </a:rPr>
              <a:t> parameters</a:t>
            </a:r>
          </a:p>
          <a:p>
            <a:pPr marL="742950" lvl="1" indent="-285750">
              <a:buFont typeface="Arial" panose="020B0604020202020204" pitchFamily="34" charset="0"/>
              <a:buChar char="•"/>
            </a:pPr>
            <a:r>
              <a:rPr lang="en-US" dirty="0">
                <a:latin typeface="Malgun Gothic" panose="020B0503020000020004" pitchFamily="34" charset="-127"/>
                <a:ea typeface="Malgun Gothic" panose="020B0503020000020004" pitchFamily="34" charset="-127"/>
              </a:rPr>
              <a:t>s</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cout_rviz.rviz</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t>
            </a:r>
            <a:r>
              <a:rPr kumimoji="0" lang="en-US" sz="18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rviz</a:t>
            </a:r>
            <a:r>
              <a:rPr kumimoji="0" lang="en-US" sz="18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configuration to visualize the computed odometry vs the ground truth</a:t>
            </a:r>
          </a:p>
        </p:txBody>
      </p:sp>
    </p:spTree>
    <p:extLst>
      <p:ext uri="{BB962C8B-B14F-4D97-AF65-F5344CB8AC3E}">
        <p14:creationId xmlns:p14="http://schemas.microsoft.com/office/powerpoint/2010/main" val="399941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808BD-57AF-4B55-A663-B21691DC71C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DE1C8AA-84E7-46ED-A91C-F31B07FACFD4}"/>
              </a:ext>
            </a:extLst>
          </p:cNvPr>
          <p:cNvSpPr>
            <a:spLocks noGrp="1"/>
          </p:cNvSpPr>
          <p:nvPr>
            <p:ph type="sldNum" sz="quarter" idx="12"/>
          </p:nvPr>
        </p:nvSpPr>
        <p:spPr/>
        <p:txBody>
          <a:bodyPr/>
          <a:lstStyle/>
          <a:p>
            <a:fld id="{14C433A9-A747-4F29-963E-E8F457C7B902}" type="slidenum">
              <a:rPr lang="it-IT" smtClean="0"/>
              <a:pPr/>
              <a:t>5</a:t>
            </a:fld>
            <a:r>
              <a:rPr lang="it-IT" dirty="0"/>
              <a:t>/24</a:t>
            </a:r>
          </a:p>
        </p:txBody>
      </p:sp>
      <p:sp>
        <p:nvSpPr>
          <p:cNvPr id="4" name="Title 3">
            <a:extLst>
              <a:ext uri="{FF2B5EF4-FFF2-40B4-BE49-F238E27FC236}">
                <a16:creationId xmlns:a16="http://schemas.microsoft.com/office/drawing/2014/main" id="{E9CA154E-0C0C-432A-ADD7-C8F5402E446C}"/>
              </a:ext>
            </a:extLst>
          </p:cNvPr>
          <p:cNvSpPr>
            <a:spLocks noGrp="1"/>
          </p:cNvSpPr>
          <p:nvPr>
            <p:ph type="title"/>
          </p:nvPr>
        </p:nvSpPr>
        <p:spPr/>
        <p:txBody>
          <a:bodyPr/>
          <a:lstStyle/>
          <a:p>
            <a:r>
              <a:rPr lang="en-US" dirty="0"/>
              <a:t>PARAMETERS &amp; TF tree</a:t>
            </a:r>
          </a:p>
        </p:txBody>
      </p:sp>
      <p:sp>
        <p:nvSpPr>
          <p:cNvPr id="6" name="TextBox 5">
            <a:extLst>
              <a:ext uri="{FF2B5EF4-FFF2-40B4-BE49-F238E27FC236}">
                <a16:creationId xmlns:a16="http://schemas.microsoft.com/office/drawing/2014/main" id="{A3A22140-A038-4B0A-8941-9B584F91EF45}"/>
              </a:ext>
            </a:extLst>
          </p:cNvPr>
          <p:cNvSpPr txBox="1"/>
          <p:nvPr/>
        </p:nvSpPr>
        <p:spPr>
          <a:xfrm>
            <a:off x="688457" y="2036165"/>
            <a:ext cx="10688380" cy="1990288"/>
          </a:xfrm>
          <a:prstGeom prst="rect">
            <a:avLst/>
          </a:prstGeom>
          <a:noFill/>
        </p:spPr>
        <p:txBody>
          <a:bodyPr wrap="square">
            <a:spAutoFit/>
          </a:bodyPr>
          <a:lstStyle/>
          <a:p>
            <a:pPr marL="285750" indent="-285750">
              <a:spcAft>
                <a:spcPts val="400"/>
              </a:spcAft>
              <a:buFont typeface="Arial" panose="020B0604020202020204" pitchFamily="34" charset="0"/>
              <a:buChar char="•"/>
            </a:pPr>
            <a:r>
              <a:rPr lang="en-US" sz="2200" b="1" dirty="0" err="1">
                <a:latin typeface="Malgun Gothic" panose="020B0503020000020004" pitchFamily="34" charset="-127"/>
                <a:ea typeface="Malgun Gothic" panose="020B0503020000020004" pitchFamily="34" charset="-127"/>
              </a:rPr>
              <a:t>x_init</a:t>
            </a:r>
            <a:r>
              <a:rPr lang="en-US" sz="2200" dirty="0">
                <a:latin typeface="Malgun Gothic" panose="020B0503020000020004" pitchFamily="34" charset="-127"/>
                <a:ea typeface="Malgun Gothic" panose="020B0503020000020004" pitchFamily="34" charset="-127"/>
              </a:rPr>
              <a:t>: initial x position in the </a:t>
            </a:r>
            <a:r>
              <a:rPr lang="en-US" sz="2200" dirty="0" err="1">
                <a:latin typeface="Malgun Gothic" panose="020B0503020000020004" pitchFamily="34" charset="-127"/>
                <a:ea typeface="Malgun Gothic" panose="020B0503020000020004" pitchFamily="34" charset="-127"/>
              </a:rPr>
              <a:t>odom</a:t>
            </a:r>
            <a:r>
              <a:rPr lang="en-US" sz="22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200" b="1" dirty="0" err="1">
                <a:latin typeface="Malgun Gothic" panose="020B0503020000020004" pitchFamily="34" charset="-127"/>
                <a:ea typeface="Malgun Gothic" panose="020B0503020000020004" pitchFamily="34" charset="-127"/>
              </a:rPr>
              <a:t>y_init</a:t>
            </a:r>
            <a:r>
              <a:rPr lang="en-US" sz="2200" dirty="0">
                <a:latin typeface="Malgun Gothic" panose="020B0503020000020004" pitchFamily="34" charset="-127"/>
                <a:ea typeface="Malgun Gothic" panose="020B0503020000020004" pitchFamily="34" charset="-127"/>
              </a:rPr>
              <a:t>: initial y position in the </a:t>
            </a:r>
            <a:r>
              <a:rPr lang="en-US" sz="2200" dirty="0" err="1">
                <a:latin typeface="Malgun Gothic" panose="020B0503020000020004" pitchFamily="34" charset="-127"/>
                <a:ea typeface="Malgun Gothic" panose="020B0503020000020004" pitchFamily="34" charset="-127"/>
              </a:rPr>
              <a:t>odom</a:t>
            </a:r>
            <a:r>
              <a:rPr lang="en-US" sz="22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200" b="1" dirty="0" err="1">
                <a:latin typeface="Malgun Gothic" panose="020B0503020000020004" pitchFamily="34" charset="-127"/>
                <a:ea typeface="Malgun Gothic" panose="020B0503020000020004" pitchFamily="34" charset="-127"/>
              </a:rPr>
              <a:t>theta_init</a:t>
            </a:r>
            <a:r>
              <a:rPr lang="en-US" sz="2200" dirty="0">
                <a:latin typeface="Malgun Gothic" panose="020B0503020000020004" pitchFamily="34" charset="-127"/>
                <a:ea typeface="Malgun Gothic" panose="020B0503020000020004" pitchFamily="34" charset="-127"/>
              </a:rPr>
              <a:t>: initial yaw angle </a:t>
            </a:r>
            <a:r>
              <a:rPr lang="en-US" sz="2200" dirty="0" err="1">
                <a:latin typeface="Malgun Gothic" panose="020B0503020000020004" pitchFamily="34" charset="-127"/>
                <a:ea typeface="Malgun Gothic" panose="020B0503020000020004" pitchFamily="34" charset="-127"/>
              </a:rPr>
              <a:t>wrt</a:t>
            </a:r>
            <a:r>
              <a:rPr lang="en-US" sz="2200" dirty="0">
                <a:latin typeface="Malgun Gothic" panose="020B0503020000020004" pitchFamily="34" charset="-127"/>
                <a:ea typeface="Malgun Gothic" panose="020B0503020000020004" pitchFamily="34" charset="-127"/>
              </a:rPr>
              <a:t> the </a:t>
            </a:r>
            <a:r>
              <a:rPr lang="en-US" sz="2200" dirty="0" err="1">
                <a:latin typeface="Malgun Gothic" panose="020B0503020000020004" pitchFamily="34" charset="-127"/>
                <a:ea typeface="Malgun Gothic" panose="020B0503020000020004" pitchFamily="34" charset="-127"/>
              </a:rPr>
              <a:t>odom</a:t>
            </a:r>
            <a:r>
              <a:rPr lang="en-US" sz="22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200" b="1" dirty="0">
                <a:latin typeface="Malgun Gothic" panose="020B0503020000020004" pitchFamily="34" charset="-127"/>
                <a:ea typeface="Malgun Gothic" panose="020B0503020000020004" pitchFamily="34" charset="-127"/>
              </a:rPr>
              <a:t>CHI</a:t>
            </a:r>
            <a:r>
              <a:rPr lang="en-US" sz="2200" dirty="0">
                <a:latin typeface="Malgun Gothic" panose="020B0503020000020004" pitchFamily="34" charset="-127"/>
                <a:ea typeface="Malgun Gothic" panose="020B0503020000020004" pitchFamily="34" charset="-127"/>
              </a:rPr>
              <a:t>: ratio between apparent and real </a:t>
            </a:r>
            <a:r>
              <a:rPr lang="en-US" sz="2200" dirty="0" err="1">
                <a:latin typeface="Malgun Gothic" panose="020B0503020000020004" pitchFamily="34" charset="-127"/>
                <a:ea typeface="Malgun Gothic" panose="020B0503020000020004" pitchFamily="34" charset="-127"/>
              </a:rPr>
              <a:t>base_line</a:t>
            </a:r>
            <a:endParaRPr lang="en-US" sz="2200" dirty="0">
              <a:latin typeface="Malgun Gothic" panose="020B0503020000020004" pitchFamily="34" charset="-127"/>
              <a:ea typeface="Malgun Gothic" panose="020B0503020000020004" pitchFamily="34" charset="-127"/>
            </a:endParaRPr>
          </a:p>
          <a:p>
            <a:pPr marL="285750" indent="-285750">
              <a:spcAft>
                <a:spcPts val="400"/>
              </a:spcAft>
              <a:buFont typeface="Arial" panose="020B0604020202020204" pitchFamily="34" charset="0"/>
              <a:buChar char="•"/>
            </a:pPr>
            <a:r>
              <a:rPr lang="en-US" sz="2200" b="1" dirty="0" err="1">
                <a:latin typeface="Malgun Gothic" panose="020B0503020000020004" pitchFamily="34" charset="-127"/>
                <a:ea typeface="Malgun Gothic" panose="020B0503020000020004" pitchFamily="34" charset="-127"/>
              </a:rPr>
              <a:t>Inv_RATIO</a:t>
            </a:r>
            <a:r>
              <a:rPr lang="en-US" sz="2200" dirty="0">
                <a:latin typeface="Malgun Gothic" panose="020B0503020000020004" pitchFamily="34" charset="-127"/>
                <a:ea typeface="Malgun Gothic" panose="020B0503020000020004" pitchFamily="34" charset="-127"/>
              </a:rPr>
              <a:t>: 1/ratio of the gearbox</a:t>
            </a:r>
            <a:endParaRPr lang="it-IT" sz="2200" dirty="0">
              <a:latin typeface="Malgun Gothic" panose="020B0503020000020004" pitchFamily="34" charset="-127"/>
              <a:ea typeface="Malgun Gothic" panose="020B0503020000020004" pitchFamily="34" charset="-127"/>
            </a:endParaRPr>
          </a:p>
        </p:txBody>
      </p:sp>
      <p:sp>
        <p:nvSpPr>
          <p:cNvPr id="9" name="TextBox 8">
            <a:extLst>
              <a:ext uri="{FF2B5EF4-FFF2-40B4-BE49-F238E27FC236}">
                <a16:creationId xmlns:a16="http://schemas.microsoft.com/office/drawing/2014/main" id="{B794A5D1-17DA-4C7A-BFE1-A5B07D9DD1CB}"/>
              </a:ext>
            </a:extLst>
          </p:cNvPr>
          <p:cNvSpPr txBox="1"/>
          <p:nvPr/>
        </p:nvSpPr>
        <p:spPr>
          <a:xfrm>
            <a:off x="688457" y="4421014"/>
            <a:ext cx="10178017" cy="1107996"/>
          </a:xfrm>
          <a:prstGeom prst="rect">
            <a:avLst/>
          </a:prstGeom>
          <a:noFill/>
        </p:spPr>
        <p:txBody>
          <a:bodyPr wrap="square" rtlCol="0">
            <a:spAutoFit/>
          </a:bodyPr>
          <a:lstStyle/>
          <a:p>
            <a:pPr marL="342900" indent="-342900">
              <a:buFont typeface="Arial" panose="020B0604020202020204" pitchFamily="34" charset="0"/>
              <a:buChar char="•"/>
            </a:pPr>
            <a:r>
              <a:rPr lang="en-US" sz="2200" b="1" dirty="0" err="1">
                <a:latin typeface="Malgun Gothic" panose="020B0503020000020004" pitchFamily="34" charset="-127"/>
                <a:ea typeface="Malgun Gothic" panose="020B0503020000020004" pitchFamily="34" charset="-127"/>
              </a:rPr>
              <a:t>odom</a:t>
            </a:r>
            <a:endParaRPr lang="en-US" sz="2200" b="1"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200" dirty="0" err="1">
                <a:latin typeface="Malgun Gothic" panose="020B0503020000020004" pitchFamily="34" charset="-127"/>
                <a:ea typeface="Malgun Gothic" panose="020B0503020000020004" pitchFamily="34" charset="-127"/>
              </a:rPr>
              <a:t>base_link</a:t>
            </a:r>
            <a:endParaRPr lang="en-US" sz="2200"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200" dirty="0">
                <a:latin typeface="Malgun Gothic" panose="020B0503020000020004" pitchFamily="34" charset="-127"/>
                <a:ea typeface="Malgun Gothic" panose="020B0503020000020004" pitchFamily="34" charset="-127"/>
              </a:rPr>
              <a:t>world (</a:t>
            </a:r>
            <a:r>
              <a:rPr lang="en-US" sz="2200" dirty="0" err="1">
                <a:latin typeface="Malgun Gothic" panose="020B0503020000020004" pitchFamily="34" charset="-127"/>
                <a:ea typeface="Malgun Gothic" panose="020B0503020000020004" pitchFamily="34" charset="-127"/>
              </a:rPr>
              <a:t>static_transform</a:t>
            </a:r>
            <a:r>
              <a:rPr lang="en-US" sz="2200" dirty="0">
                <a:latin typeface="Malgun Gothic" panose="020B0503020000020004" pitchFamily="34" charset="-127"/>
                <a:ea typeface="Malgun Gothic" panose="020B0503020000020004" pitchFamily="34" charset="-127"/>
              </a:rPr>
              <a:t>)</a:t>
            </a:r>
          </a:p>
        </p:txBody>
      </p:sp>
      <p:sp>
        <p:nvSpPr>
          <p:cNvPr id="10" name="Title 3">
            <a:extLst>
              <a:ext uri="{FF2B5EF4-FFF2-40B4-BE49-F238E27FC236}">
                <a16:creationId xmlns:a16="http://schemas.microsoft.com/office/drawing/2014/main" id="{59203207-8EEF-46B5-B29A-B4E31719140D}"/>
              </a:ext>
            </a:extLst>
          </p:cNvPr>
          <p:cNvSpPr txBox="1">
            <a:spLocks/>
          </p:cNvSpPr>
          <p:nvPr/>
        </p:nvSpPr>
        <p:spPr>
          <a:xfrm>
            <a:off x="517839" y="1423461"/>
            <a:ext cx="11029616" cy="65722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1" kern="1200" cap="all">
                <a:solidFill>
                  <a:schemeClr val="bg1"/>
                </a:solidFill>
                <a:latin typeface="Malgun Gothic" panose="020B0503020000020004" pitchFamily="34" charset="-127"/>
                <a:ea typeface="Malgun Gothic" panose="020B0503020000020004" pitchFamily="34"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a:solidFill>
                  <a:schemeClr val="tx1"/>
                </a:solidFill>
              </a:rPr>
              <a:t>PARAMETERS</a:t>
            </a:r>
          </a:p>
        </p:txBody>
      </p:sp>
      <p:sp>
        <p:nvSpPr>
          <p:cNvPr id="11" name="Title 3">
            <a:extLst>
              <a:ext uri="{FF2B5EF4-FFF2-40B4-BE49-F238E27FC236}">
                <a16:creationId xmlns:a16="http://schemas.microsoft.com/office/drawing/2014/main" id="{C77BC068-027F-4213-AE2A-9291C52E4433}"/>
              </a:ext>
            </a:extLst>
          </p:cNvPr>
          <p:cNvSpPr txBox="1">
            <a:spLocks/>
          </p:cNvSpPr>
          <p:nvPr/>
        </p:nvSpPr>
        <p:spPr>
          <a:xfrm>
            <a:off x="473927" y="3888103"/>
            <a:ext cx="11029616" cy="65722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1" kern="1200" cap="all">
                <a:solidFill>
                  <a:schemeClr val="bg1"/>
                </a:solidFill>
                <a:latin typeface="Malgun Gothic" panose="020B0503020000020004" pitchFamily="34" charset="-127"/>
                <a:ea typeface="Malgun Gothic" panose="020B0503020000020004" pitchFamily="34"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200" dirty="0">
                <a:solidFill>
                  <a:schemeClr val="tx1"/>
                </a:solidFill>
              </a:rPr>
              <a:t>TF TREE</a:t>
            </a:r>
          </a:p>
        </p:txBody>
      </p:sp>
    </p:spTree>
    <p:extLst>
      <p:ext uri="{BB962C8B-B14F-4D97-AF65-F5344CB8AC3E}">
        <p14:creationId xmlns:p14="http://schemas.microsoft.com/office/powerpoint/2010/main" val="419950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5EFD1E-C7B2-4403-9FFF-D8D9C3116826}"/>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11B17A19-8417-440A-97A9-330BFF76B3F8}"/>
              </a:ext>
            </a:extLst>
          </p:cNvPr>
          <p:cNvSpPr>
            <a:spLocks noGrp="1"/>
          </p:cNvSpPr>
          <p:nvPr>
            <p:ph type="sldNum" sz="quarter" idx="12"/>
          </p:nvPr>
        </p:nvSpPr>
        <p:spPr/>
        <p:txBody>
          <a:bodyPr/>
          <a:lstStyle/>
          <a:p>
            <a:fld id="{14C433A9-A747-4F29-963E-E8F457C7B902}" type="slidenum">
              <a:rPr lang="it-IT" smtClean="0"/>
              <a:pPr/>
              <a:t>6</a:t>
            </a:fld>
            <a:r>
              <a:rPr lang="it-IT" dirty="0"/>
              <a:t>/24</a:t>
            </a:r>
          </a:p>
        </p:txBody>
      </p:sp>
      <p:sp>
        <p:nvSpPr>
          <p:cNvPr id="4" name="Title 3">
            <a:extLst>
              <a:ext uri="{FF2B5EF4-FFF2-40B4-BE49-F238E27FC236}">
                <a16:creationId xmlns:a16="http://schemas.microsoft.com/office/drawing/2014/main" id="{7210DA05-A0A6-4CB1-B608-657A2A84757C}"/>
              </a:ext>
            </a:extLst>
          </p:cNvPr>
          <p:cNvSpPr>
            <a:spLocks noGrp="1"/>
          </p:cNvSpPr>
          <p:nvPr>
            <p:ph type="title"/>
          </p:nvPr>
        </p:nvSpPr>
        <p:spPr/>
        <p:txBody>
          <a:bodyPr/>
          <a:lstStyle/>
          <a:p>
            <a:r>
              <a:rPr lang="en-US" dirty="0"/>
              <a:t>Custom messages</a:t>
            </a:r>
          </a:p>
        </p:txBody>
      </p:sp>
      <p:sp>
        <p:nvSpPr>
          <p:cNvPr id="8" name="CasellaDiTesto 9">
            <a:extLst>
              <a:ext uri="{FF2B5EF4-FFF2-40B4-BE49-F238E27FC236}">
                <a16:creationId xmlns:a16="http://schemas.microsoft.com/office/drawing/2014/main" id="{332F4EEA-CD63-4A28-8D5E-DAC5727E5AA0}"/>
              </a:ext>
            </a:extLst>
          </p:cNvPr>
          <p:cNvSpPr txBox="1"/>
          <p:nvPr/>
        </p:nvSpPr>
        <p:spPr>
          <a:xfrm>
            <a:off x="711607" y="1791807"/>
            <a:ext cx="10633332" cy="3990836"/>
          </a:xfrm>
          <a:prstGeom prst="rect">
            <a:avLst/>
          </a:prstGeom>
          <a:noFill/>
        </p:spPr>
        <p:txBody>
          <a:bodyPr wrap="square" rtlCol="0">
            <a:spAutoFit/>
          </a:bodyPr>
          <a:lstStyle/>
          <a:p>
            <a:pPr marL="457200" indent="-457200">
              <a:spcAft>
                <a:spcPts val="800"/>
              </a:spcAft>
              <a:buFont typeface="+mj-lt"/>
              <a:buAutoNum type="arabicParenR"/>
            </a:pP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custom </a:t>
            </a:r>
            <a:r>
              <a:rPr lang="it-IT" sz="2000" dirty="0" err="1">
                <a:latin typeface="Malgun Gothic" panose="020B0503020000020004" pitchFamily="34" charset="-127"/>
                <a:ea typeface="Malgun Gothic" panose="020B0503020000020004" pitchFamily="34" charset="-127"/>
              </a:rPr>
              <a:t>message</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OdomInt</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nav_msgs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odo</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String</a:t>
            </a:r>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int_method</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a:p>
            <a:pPr marL="457200" indent="-457200">
              <a:spcAft>
                <a:spcPts val="800"/>
              </a:spcAft>
              <a:buFont typeface="+mj-lt"/>
              <a:buAutoNum type="arabicParenR" startAt="2"/>
            </a:pPr>
            <a:r>
              <a:rPr lang="it-IT" sz="2000" dirty="0">
                <a:latin typeface="Malgun Gothic" panose="020B0503020000020004" pitchFamily="34" charset="-127"/>
                <a:ea typeface="Malgun Gothic" panose="020B0503020000020004" pitchFamily="34" charset="-127"/>
              </a:rPr>
              <a:t>Message </a:t>
            </a:r>
            <a:r>
              <a:rPr lang="it-IT" sz="2000" dirty="0" err="1">
                <a:latin typeface="Malgun Gothic" panose="020B0503020000020004" pitchFamily="34" charset="-127"/>
                <a:ea typeface="Malgun Gothic" panose="020B0503020000020004" pitchFamily="34" charset="-127"/>
              </a:rPr>
              <a:t>used</a:t>
            </a:r>
            <a:r>
              <a:rPr lang="it-IT" sz="2000" dirty="0">
                <a:latin typeface="Malgun Gothic" panose="020B0503020000020004" pitchFamily="34" charset="-127"/>
                <a:ea typeface="Malgun Gothic" panose="020B0503020000020004" pitchFamily="34" charset="-127"/>
              </a:rPr>
              <a:t> to compute the position </a:t>
            </a:r>
            <a:r>
              <a:rPr lang="it-IT" sz="2000" dirty="0" err="1">
                <a:latin typeface="Malgun Gothic" panose="020B0503020000020004" pitchFamily="34" charset="-127"/>
                <a:ea typeface="Malgun Gothic" panose="020B0503020000020004" pitchFamily="34" charset="-127"/>
              </a:rPr>
              <a:t>errors</a:t>
            </a:r>
            <a:r>
              <a:rPr lang="it-IT" sz="2000" dirty="0">
                <a:latin typeface="Malgun Gothic" panose="020B0503020000020004" pitchFamily="34" charset="-127"/>
                <a:ea typeface="Malgun Gothic" panose="020B0503020000020004" pitchFamily="34" charset="-127"/>
              </a:rPr>
              <a:t> and the </a:t>
            </a:r>
            <a:r>
              <a:rPr lang="it-IT" sz="2000" dirty="0" err="1">
                <a:latin typeface="Malgun Gothic" panose="020B0503020000020004" pitchFamily="34" charset="-127"/>
                <a:ea typeface="Malgun Gothic" panose="020B0503020000020004" pitchFamily="34" charset="-127"/>
              </a:rPr>
              <a:t>error</a:t>
            </a:r>
            <a:r>
              <a:rPr lang="it-IT" sz="2000" dirty="0">
                <a:latin typeface="Malgun Gothic" panose="020B0503020000020004" pitchFamily="34" charset="-127"/>
                <a:ea typeface="Malgun Gothic" panose="020B0503020000020004" pitchFamily="34" charset="-127"/>
              </a:rPr>
              <a:t> cost </a:t>
            </a:r>
            <a:r>
              <a:rPr lang="it-IT" sz="2000" dirty="0" err="1">
                <a:latin typeface="Malgun Gothic" panose="020B0503020000020004" pitchFamily="34" charset="-127"/>
                <a:ea typeface="Malgun Gothic" panose="020B0503020000020004" pitchFamily="34" charset="-127"/>
              </a:rPr>
              <a:t>function</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er_array</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dx</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dy</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dtheta</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cumulateError</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10066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E3D2CB-274A-4A04-86CD-8289AF1A5213}"/>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B1A7C7D2-2491-4561-85E1-B1EAA205D7A3}"/>
              </a:ext>
            </a:extLst>
          </p:cNvPr>
          <p:cNvSpPr>
            <a:spLocks noGrp="1"/>
          </p:cNvSpPr>
          <p:nvPr>
            <p:ph type="sldNum" sz="quarter" idx="12"/>
          </p:nvPr>
        </p:nvSpPr>
        <p:spPr/>
        <p:txBody>
          <a:bodyPr/>
          <a:lstStyle/>
          <a:p>
            <a:fld id="{14C433A9-A747-4F29-963E-E8F457C7B902}" type="slidenum">
              <a:rPr lang="it-IT" smtClean="0"/>
              <a:pPr/>
              <a:t>7</a:t>
            </a:fld>
            <a:r>
              <a:rPr lang="it-IT" dirty="0"/>
              <a:t>/24</a:t>
            </a:r>
          </a:p>
        </p:txBody>
      </p:sp>
      <p:sp>
        <p:nvSpPr>
          <p:cNvPr id="4" name="Title 3">
            <a:extLst>
              <a:ext uri="{FF2B5EF4-FFF2-40B4-BE49-F238E27FC236}">
                <a16:creationId xmlns:a16="http://schemas.microsoft.com/office/drawing/2014/main" id="{475361B2-6B41-4F7D-895C-30D89FC08C43}"/>
              </a:ext>
            </a:extLst>
          </p:cNvPr>
          <p:cNvSpPr>
            <a:spLocks noGrp="1"/>
          </p:cNvSpPr>
          <p:nvPr>
            <p:ph type="title"/>
          </p:nvPr>
        </p:nvSpPr>
        <p:spPr/>
        <p:txBody>
          <a:bodyPr/>
          <a:lstStyle/>
          <a:p>
            <a:r>
              <a:rPr lang="en-US" dirty="0"/>
              <a:t>How to run everything 1/2</a:t>
            </a:r>
          </a:p>
        </p:txBody>
      </p:sp>
      <p:sp>
        <p:nvSpPr>
          <p:cNvPr id="6" name="TextBox 5">
            <a:extLst>
              <a:ext uri="{FF2B5EF4-FFF2-40B4-BE49-F238E27FC236}">
                <a16:creationId xmlns:a16="http://schemas.microsoft.com/office/drawing/2014/main" id="{0A2915AD-F100-4637-94A8-0D15041D2D28}"/>
              </a:ext>
            </a:extLst>
          </p:cNvPr>
          <p:cNvSpPr txBox="1"/>
          <p:nvPr/>
        </p:nvSpPr>
        <p:spPr>
          <a:xfrm>
            <a:off x="397583" y="1591867"/>
            <a:ext cx="11340761" cy="4657685"/>
          </a:xfrm>
          <a:prstGeom prst="rect">
            <a:avLst/>
          </a:prstGeom>
          <a:noFill/>
        </p:spPr>
        <p:txBody>
          <a:bodyPr wrap="square">
            <a:spAutoFit/>
          </a:bodyPr>
          <a:lstStyle/>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catkin_make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a:latin typeface="Malgun Gothic" panose="020B0503020000020004" pitchFamily="34" charset="-127"/>
                <a:ea typeface="Malgun Gothic" panose="020B0503020000020004" pitchFamily="34" charset="-127"/>
              </a:rPr>
              <a:t>in the catkin workspace root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 source </a:t>
            </a:r>
            <a:r>
              <a:rPr lang="en-US" sz="2000" dirty="0" err="1">
                <a:latin typeface="Malgun Gothic" panose="020B0503020000020004" pitchFamily="34" charset="-127"/>
                <a:ea typeface="Malgun Gothic" panose="020B0503020000020004" pitchFamily="34" charset="-127"/>
              </a:rPr>
              <a:t>catkin_ws</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devel</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setup.bash</a:t>
            </a:r>
            <a:endParaRPr lang="en-US" sz="2000" dirty="0">
              <a:latin typeface="Malgun Gothic" panose="020B0503020000020004" pitchFamily="34" charset="-127"/>
              <a:ea typeface="Malgun Gothic" panose="020B0503020000020004" pitchFamily="34" charset="-127"/>
            </a:endParaRP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b="1" dirty="0" err="1">
                <a:latin typeface="Courier New" panose="02070309020205020404" pitchFamily="49" charset="0"/>
                <a:ea typeface="Malgun Gothic" panose="020B0503020000020004" pitchFamily="34" charset="-127"/>
                <a:cs typeface="Courier New" panose="02070309020205020404" pitchFamily="49" charset="0"/>
              </a:rPr>
              <a:t>scout_launch</a:t>
            </a:r>
            <a:r>
              <a:rPr lang="en-US" sz="2000" dirty="0" err="1">
                <a:latin typeface="Courier New" panose="02070309020205020404" pitchFamily="49" charset="0"/>
                <a:ea typeface="Malgun Gothic" panose="020B0503020000020004" pitchFamily="34" charset="-127"/>
                <a:cs typeface="Courier New" panose="02070309020205020404" pitchFamily="49" charset="0"/>
              </a:rPr>
              <a:t>.launch</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rosbag</a:t>
            </a:r>
            <a:r>
              <a:rPr lang="en-US" sz="2000" dirty="0">
                <a:latin typeface="Courier New" panose="02070309020205020404" pitchFamily="49" charset="0"/>
                <a:ea typeface="Malgun Gothic" panose="020B0503020000020004" pitchFamily="34" charset="-127"/>
                <a:cs typeface="Courier New" panose="02070309020205020404" pitchFamily="49" charset="0"/>
              </a:rPr>
              <a:t> play -l bag1.bag</a:t>
            </a:r>
          </a:p>
          <a:p>
            <a:pPr algn="just">
              <a:spcAft>
                <a:spcPts val="800"/>
              </a:spcAft>
            </a:pPr>
            <a:r>
              <a:rPr lang="en-US" sz="2000" dirty="0">
                <a:latin typeface="Malgun Gothic" panose="020B0503020000020004" pitchFamily="34" charset="-127"/>
                <a:ea typeface="Malgun Gothic" panose="020B0503020000020004" pitchFamily="34" charset="-127"/>
              </a:rPr>
              <a:t>NB: for the step 4 you must cd to the folder where your bag files are.</a:t>
            </a:r>
          </a:p>
          <a:p>
            <a:pPr algn="just">
              <a:spcAft>
                <a:spcPts val="1000"/>
              </a:spcAft>
            </a:pPr>
            <a:r>
              <a:rPr lang="en-US" sz="2000" dirty="0">
                <a:latin typeface="Malgun Gothic" panose="020B0503020000020004" pitchFamily="34" charset="-127"/>
                <a:ea typeface="Malgun Gothic" panose="020B0503020000020004" pitchFamily="34" charset="-127"/>
              </a:rPr>
              <a:t>(You can also use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dirty="0" err="1">
                <a:latin typeface="Courier New" panose="02070309020205020404" pitchFamily="49" charset="0"/>
                <a:ea typeface="Malgun Gothic" panose="020B0503020000020004" pitchFamily="34" charset="-127"/>
                <a:cs typeface="Courier New" panose="02070309020205020404" pitchFamily="49" charset="0"/>
              </a:rPr>
              <a:t>scout_launch_bag.launch</a:t>
            </a:r>
            <a:r>
              <a:rPr lang="en-US" sz="2000" dirty="0">
                <a:latin typeface="Malgun Gothic" panose="020B0503020000020004" pitchFamily="34" charset="-127"/>
                <a:ea typeface="Malgun Gothic" panose="020B0503020000020004" pitchFamily="34" charset="-127"/>
                <a:cs typeface="Courier New" panose="02070309020205020404" pitchFamily="49" charset="0"/>
              </a:rPr>
              <a:t> to directly run the nodes and the bag)</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algn="just">
              <a:spcAft>
                <a:spcPts val="1000"/>
              </a:spcAft>
            </a:pPr>
            <a:r>
              <a:rPr lang="en-US" sz="2000" dirty="0">
                <a:latin typeface="Malgun Gothic" panose="020B0503020000020004" pitchFamily="34" charset="-127"/>
                <a:ea typeface="Malgun Gothic" panose="020B0503020000020004" pitchFamily="34" charset="-127"/>
              </a:rPr>
              <a:t>It is now possible to echo the data from the different topics.</a:t>
            </a:r>
          </a:p>
          <a:p>
            <a:pPr algn="just">
              <a:spcAft>
                <a:spcPts val="400"/>
              </a:spcAft>
            </a:pPr>
            <a:r>
              <a:rPr lang="en-US" sz="2000" dirty="0">
                <a:latin typeface="Malgun Gothic" panose="020B0503020000020004" pitchFamily="34" charset="-127"/>
                <a:ea typeface="Malgun Gothic" panose="020B0503020000020004" pitchFamily="34" charset="-127"/>
              </a:rPr>
              <a:t>If you want to visualize the movement on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Launch as before</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Open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 with the </a:t>
            </a:r>
            <a:r>
              <a:rPr lang="en-US" sz="2000" dirty="0" err="1">
                <a:latin typeface="Malgun Gothic" panose="020B0503020000020004" pitchFamily="34" charset="-127"/>
                <a:ea typeface="Malgun Gothic" panose="020B0503020000020004" pitchFamily="34" charset="-127"/>
              </a:rPr>
              <a:t>scout_rviz.rviz</a:t>
            </a:r>
            <a:r>
              <a:rPr lang="en-US" sz="2000" dirty="0">
                <a:latin typeface="Malgun Gothic" panose="020B0503020000020004" pitchFamily="34" charset="-127"/>
                <a:ea typeface="Malgun Gothic" panose="020B0503020000020004" pitchFamily="34" charset="-127"/>
              </a:rPr>
              <a:t> configuration</a:t>
            </a: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rPr>
              <a:t>Play the bag</a:t>
            </a:r>
          </a:p>
          <a:p>
            <a:pPr algn="just"/>
            <a:r>
              <a:rPr lang="en-US" sz="2000" dirty="0">
                <a:latin typeface="Malgun Gothic" panose="020B0503020000020004" pitchFamily="34" charset="-127"/>
                <a:ea typeface="Malgun Gothic" panose="020B0503020000020004" pitchFamily="34" charset="-127"/>
              </a:rPr>
              <a:t>(You can also simply launch the </a:t>
            </a:r>
            <a:r>
              <a:rPr lang="en-US" sz="2000" dirty="0" err="1">
                <a:latin typeface="Malgun Gothic" panose="020B0503020000020004" pitchFamily="34" charset="-127"/>
                <a:ea typeface="Malgun Gothic" panose="020B0503020000020004" pitchFamily="34" charset="-127"/>
              </a:rPr>
              <a:t>scout_launch_rviz.launch</a:t>
            </a:r>
            <a:r>
              <a:rPr lang="en-US" sz="2000" dirty="0">
                <a:latin typeface="Malgun Gothic" panose="020B0503020000020004" pitchFamily="34" charset="-127"/>
                <a:ea typeface="Malgun Gothic" panose="020B0503020000020004" pitchFamily="34" charset="-127"/>
              </a:rPr>
              <a:t> file, it will take care of everything)</a:t>
            </a:r>
          </a:p>
        </p:txBody>
      </p:sp>
    </p:spTree>
    <p:extLst>
      <p:ext uri="{BB962C8B-B14F-4D97-AF65-F5344CB8AC3E}">
        <p14:creationId xmlns:p14="http://schemas.microsoft.com/office/powerpoint/2010/main" val="411821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AE8A57-BE11-4C12-A447-BDCFB0B40A4D}"/>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7557454E-1871-42D2-BA63-7B35E4B63096}"/>
              </a:ext>
            </a:extLst>
          </p:cNvPr>
          <p:cNvSpPr>
            <a:spLocks noGrp="1"/>
          </p:cNvSpPr>
          <p:nvPr>
            <p:ph type="sldNum" sz="quarter" idx="12"/>
          </p:nvPr>
        </p:nvSpPr>
        <p:spPr/>
        <p:txBody>
          <a:bodyPr/>
          <a:lstStyle/>
          <a:p>
            <a:fld id="{14C433A9-A747-4F29-963E-E8F457C7B902}" type="slidenum">
              <a:rPr lang="it-IT" smtClean="0"/>
              <a:pPr/>
              <a:t>8</a:t>
            </a:fld>
            <a:r>
              <a:rPr lang="it-IT" dirty="0"/>
              <a:t>/24</a:t>
            </a:r>
          </a:p>
        </p:txBody>
      </p:sp>
      <p:sp>
        <p:nvSpPr>
          <p:cNvPr id="4" name="Title 3">
            <a:extLst>
              <a:ext uri="{FF2B5EF4-FFF2-40B4-BE49-F238E27FC236}">
                <a16:creationId xmlns:a16="http://schemas.microsoft.com/office/drawing/2014/main" id="{931CC329-E133-4EE2-86A0-464974A116CE}"/>
              </a:ext>
            </a:extLst>
          </p:cNvPr>
          <p:cNvSpPr>
            <a:spLocks noGrp="1"/>
          </p:cNvSpPr>
          <p:nvPr>
            <p:ph type="title"/>
          </p:nvPr>
        </p:nvSpPr>
        <p:spPr/>
        <p:txBody>
          <a:bodyPr/>
          <a:lstStyle/>
          <a:p>
            <a:r>
              <a:rPr lang="en-US" dirty="0"/>
              <a:t>How to run everything 2/2</a:t>
            </a:r>
          </a:p>
        </p:txBody>
      </p:sp>
      <p:sp>
        <p:nvSpPr>
          <p:cNvPr id="6" name="TextBox 5">
            <a:extLst>
              <a:ext uri="{FF2B5EF4-FFF2-40B4-BE49-F238E27FC236}">
                <a16:creationId xmlns:a16="http://schemas.microsoft.com/office/drawing/2014/main" id="{E7BF31FE-55C9-46A3-8AFE-CE7EEC2ACB48}"/>
              </a:ext>
            </a:extLst>
          </p:cNvPr>
          <p:cNvSpPr txBox="1"/>
          <p:nvPr/>
        </p:nvSpPr>
        <p:spPr>
          <a:xfrm>
            <a:off x="581194" y="1805478"/>
            <a:ext cx="11249247" cy="3247043"/>
          </a:xfrm>
          <a:prstGeom prst="rect">
            <a:avLst/>
          </a:prstGeom>
          <a:noFill/>
        </p:spPr>
        <p:txBody>
          <a:bodyPr wrap="square">
            <a:spAutoFit/>
          </a:bodyPr>
          <a:lstStyle/>
          <a:p>
            <a:pPr algn="just">
              <a:spcAft>
                <a:spcPts val="600"/>
              </a:spcAft>
            </a:pPr>
            <a:r>
              <a:rPr lang="en-US" sz="2000" b="1" dirty="0">
                <a:latin typeface="Malgun Gothic" panose="020B0503020000020004" pitchFamily="34" charset="-127"/>
                <a:ea typeface="Malgun Gothic" panose="020B0503020000020004" pitchFamily="34" charset="-127"/>
              </a:rPr>
              <a:t>DYNAMIC RECONFIGURE</a:t>
            </a: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  While the nodes are running, type in the bash: </a:t>
            </a:r>
          </a:p>
          <a:p>
            <a:pPr algn="just">
              <a:spcBef>
                <a:spcPts val="600"/>
              </a:spcBef>
              <a:spcAft>
                <a:spcPts val="600"/>
              </a:spcAft>
            </a:pP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rosrun</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dynamic_reconfigure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dynparam</a:t>
            </a:r>
            <a:r>
              <a:rPr lang="en-US" sz="2000" dirty="0">
                <a:latin typeface="Courier New" panose="02070309020205020404" pitchFamily="49" charset="0"/>
                <a:ea typeface="Malgun Gothic" panose="020B0503020000020004" pitchFamily="34" charset="-127"/>
                <a:cs typeface="Courier New" panose="02070309020205020404" pitchFamily="49" charset="0"/>
              </a:rPr>
              <a:t> set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odompubsub</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intmethod</a:t>
            </a:r>
            <a:r>
              <a:rPr lang="en-US" sz="2000" dirty="0">
                <a:latin typeface="Courier New" panose="02070309020205020404" pitchFamily="49" charset="0"/>
                <a:ea typeface="Malgun Gothic" panose="020B0503020000020004" pitchFamily="34" charset="-127"/>
                <a:cs typeface="Courier New" panose="02070309020205020404" pitchFamily="49" charset="0"/>
              </a:rPr>
              <a:t> value</a:t>
            </a:r>
          </a:p>
          <a:p>
            <a:pPr algn="just"/>
            <a:r>
              <a:rPr lang="en-US" sz="2000" dirty="0">
                <a:latin typeface="Malgun Gothic" panose="020B0503020000020004" pitchFamily="34" charset="-127"/>
                <a:ea typeface="Malgun Gothic" panose="020B0503020000020004" pitchFamily="34" charset="-127"/>
              </a:rPr>
              <a:t>	 "Value" can be either 0 for </a:t>
            </a:r>
            <a:r>
              <a:rPr lang="en-US" sz="2000" dirty="0" err="1">
                <a:latin typeface="Malgun Gothic" panose="020B0503020000020004" pitchFamily="34" charset="-127"/>
                <a:ea typeface="Malgun Gothic" panose="020B0503020000020004" pitchFamily="34" charset="-127"/>
              </a:rPr>
              <a:t>euler</a:t>
            </a:r>
            <a:r>
              <a:rPr lang="en-US" sz="2000" dirty="0">
                <a:latin typeface="Malgun Gothic" panose="020B0503020000020004" pitchFamily="34" charset="-127"/>
                <a:ea typeface="Malgun Gothic" panose="020B0503020000020004" pitchFamily="34" charset="-127"/>
              </a:rPr>
              <a:t> integration or 1 for </a:t>
            </a:r>
            <a:r>
              <a:rPr lang="en-US" sz="2000" dirty="0" err="1">
                <a:latin typeface="Malgun Gothic" panose="020B0503020000020004" pitchFamily="34" charset="-127"/>
                <a:ea typeface="Malgun Gothic" panose="020B0503020000020004" pitchFamily="34" charset="-127"/>
              </a:rPr>
              <a:t>runge</a:t>
            </a:r>
            <a:r>
              <a:rPr lang="en-US" sz="2000" dirty="0">
                <a:latin typeface="Malgun Gothic" panose="020B0503020000020004" pitchFamily="34" charset="-127"/>
                <a:ea typeface="Malgun Gothic" panose="020B0503020000020004" pitchFamily="34" charset="-127"/>
              </a:rPr>
              <a:t> – </a:t>
            </a:r>
            <a:r>
              <a:rPr lang="en-US" sz="2000" dirty="0" err="1">
                <a:latin typeface="Malgun Gothic" panose="020B0503020000020004" pitchFamily="34" charset="-127"/>
                <a:ea typeface="Malgun Gothic" panose="020B0503020000020004" pitchFamily="34" charset="-127"/>
              </a:rPr>
              <a:t>kutta</a:t>
            </a:r>
            <a:endParaRPr lang="en-US" sz="2000" dirty="0">
              <a:latin typeface="Malgun Gothic" panose="020B0503020000020004" pitchFamily="34" charset="-127"/>
              <a:ea typeface="Malgun Gothic" panose="020B0503020000020004" pitchFamily="34" charset="-127"/>
            </a:endParaRPr>
          </a:p>
          <a:p>
            <a:pPr algn="just"/>
            <a:endParaRPr lang="en-US" sz="2000" dirty="0">
              <a:latin typeface="Malgun Gothic" panose="020B0503020000020004" pitchFamily="34" charset="-127"/>
              <a:ea typeface="Malgun Gothic" panose="020B0503020000020004" pitchFamily="34" charset="-127"/>
            </a:endParaRPr>
          </a:p>
          <a:p>
            <a:pPr algn="just">
              <a:spcAft>
                <a:spcPts val="600"/>
              </a:spcAft>
            </a:pPr>
            <a:r>
              <a:rPr lang="en-US" sz="2000" b="1" dirty="0">
                <a:latin typeface="Malgun Gothic" panose="020B0503020000020004" pitchFamily="34" charset="-127"/>
                <a:ea typeface="Malgun Gothic" panose="020B0503020000020004" pitchFamily="34" charset="-127"/>
              </a:rPr>
              <a:t>SERVICES</a:t>
            </a:r>
          </a:p>
          <a:p>
            <a:pPr algn="just"/>
            <a:r>
              <a:rPr lang="en-US" sz="2000" dirty="0">
                <a:latin typeface="Malgun Gothic" panose="020B0503020000020004" pitchFamily="34" charset="-127"/>
                <a:ea typeface="Malgun Gothic" panose="020B0503020000020004" pitchFamily="34" charset="-127"/>
              </a:rPr>
              <a:t>  Reset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reset_odom</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algn="just">
              <a:spcAft>
                <a:spcPts val="600"/>
              </a:spcAft>
            </a:pPr>
            <a:r>
              <a:rPr lang="en-US" sz="2000" dirty="0">
                <a:latin typeface="Malgun Gothic" panose="020B0503020000020004" pitchFamily="34" charset="-127"/>
                <a:ea typeface="Malgun Gothic" panose="020B0503020000020004" pitchFamily="34" charset="-127"/>
              </a:rPr>
              <a:t>  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set_odom</a:t>
            </a:r>
            <a:r>
              <a:rPr lang="en-US" sz="2000" dirty="0">
                <a:latin typeface="Courier New" panose="02070309020205020404" pitchFamily="49" charset="0"/>
                <a:ea typeface="Malgun Gothic" panose="020B0503020000020004" pitchFamily="34" charset="-127"/>
                <a:cs typeface="Courier New" panose="02070309020205020404" pitchFamily="49" charset="0"/>
              </a:rPr>
              <a:t> x y theta</a:t>
            </a:r>
          </a:p>
          <a:p>
            <a:pPr algn="just"/>
            <a:r>
              <a:rPr lang="en-US" sz="2000" dirty="0">
                <a:latin typeface="Malgun Gothic" panose="020B0503020000020004" pitchFamily="34" charset="-127"/>
                <a:ea typeface="Malgun Gothic" panose="020B0503020000020004" pitchFamily="34" charset="-127"/>
                <a:cs typeface="Courier New" panose="02070309020205020404" pitchFamily="49" charset="0"/>
              </a:rPr>
              <a:t>  NB: theta is in [deg] !</a:t>
            </a:r>
          </a:p>
        </p:txBody>
      </p:sp>
    </p:spTree>
    <p:extLst>
      <p:ext uri="{BB962C8B-B14F-4D97-AF65-F5344CB8AC3E}">
        <p14:creationId xmlns:p14="http://schemas.microsoft.com/office/powerpoint/2010/main" val="15364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9</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785926"/>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In order to find the parameters to match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compared the estimated velocities values with the ground truth ones. For the transmission ratio we've used the values of the longitudinal velocity </a:t>
            </a:r>
            <a:r>
              <a:rPr lang="en-US" sz="2000" dirty="0" err="1">
                <a:latin typeface="Malgun Gothic" panose="020B0503020000020004" pitchFamily="34" charset="-127"/>
                <a:ea typeface="Malgun Gothic" panose="020B0503020000020004" pitchFamily="34" charset="-127"/>
              </a:rPr>
              <a:t>vx</a:t>
            </a:r>
            <a:r>
              <a:rPr lang="en-US" sz="2000" dirty="0">
                <a:latin typeface="Malgun Gothic" panose="020B0503020000020004" pitchFamily="34" charset="-127"/>
                <a:ea typeface="Malgun Gothic" panose="020B0503020000020004" pitchFamily="34" charset="-127"/>
              </a:rPr>
              <a:t>, whereas for the apparent baseline we've used the angular velocity </a:t>
            </a:r>
            <a:r>
              <a:rPr lang="en-US" sz="2000" dirty="0" err="1">
                <a:latin typeface="Malgun Gothic" panose="020B0503020000020004" pitchFamily="34" charset="-127"/>
                <a:ea typeface="Malgun Gothic" panose="020B0503020000020004" pitchFamily="34" charset="-127"/>
              </a:rPr>
              <a:t>wz</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best values we've found are the following:</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Transmission ratio:  1:38.7</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Apparent baseline:  1.75 * B</a:t>
            </a:r>
          </a:p>
          <a:p>
            <a:pPr marL="342900" indent="-342900" algn="just">
              <a:buFontTx/>
              <a:buChar char="-"/>
            </a:pP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have a quantitative assessment on how we were improving when changing the parameters, we used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 and the Residuals node mentioned above.</a:t>
            </a:r>
          </a:p>
          <a:p>
            <a:pPr algn="just"/>
            <a:r>
              <a:rPr lang="en-US" sz="2000" dirty="0">
                <a:latin typeface="Malgun Gothic" panose="020B0503020000020004" pitchFamily="34" charset="-127"/>
                <a:ea typeface="Malgun Gothic" panose="020B0503020000020004" pitchFamily="34" charset="-127"/>
              </a:rPr>
              <a:t>In particular we used 4 different types of errors:</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longitudinal, lateral and angular difference between our computed pose and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or /</a:t>
            </a:r>
            <a:r>
              <a:rPr lang="en-US" sz="2000" dirty="0" err="1">
                <a:latin typeface="Malgun Gothic" panose="020B0503020000020004" pitchFamily="34" charset="-127"/>
                <a:ea typeface="Malgun Gothic" panose="020B0503020000020004" pitchFamily="34" charset="-127"/>
              </a:rPr>
              <a:t>gt_pose</a:t>
            </a:r>
            <a:endParaRPr lang="en-US" sz="2000" dirty="0">
              <a:latin typeface="Malgun Gothic" panose="020B0503020000020004" pitchFamily="34" charset="-127"/>
              <a:ea typeface="Malgun Gothic" panose="020B0503020000020004" pitchFamily="34" charset="-127"/>
            </a:endParaRPr>
          </a:p>
          <a:p>
            <a:pPr marL="342900"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this is a filtered sum of the errors, which means that it is the average of the last 100 quadratic errors. Each quadratic error is the square root of the sum of the square of 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(each multiplied by a particular quadratic weight).</a:t>
            </a:r>
          </a:p>
        </p:txBody>
      </p:sp>
    </p:spTree>
    <p:extLst>
      <p:ext uri="{BB962C8B-B14F-4D97-AF65-F5344CB8AC3E}">
        <p14:creationId xmlns:p14="http://schemas.microsoft.com/office/powerpoint/2010/main" val="6073274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473</TotalTime>
  <Words>2400</Words>
  <Application>Microsoft Office PowerPoint</Application>
  <PresentationFormat>Widescreen</PresentationFormat>
  <Paragraphs>222</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Malgun Gothic</vt:lpstr>
      <vt:lpstr>Arial</vt:lpstr>
      <vt:lpstr>Calibri</vt:lpstr>
      <vt:lpstr>Courier New</vt:lpstr>
      <vt:lpstr>Gill Sans MT</vt:lpstr>
      <vt:lpstr>Wingdings</vt:lpstr>
      <vt:lpstr>Wingdings 2</vt:lpstr>
      <vt:lpstr>Dividend</vt:lpstr>
      <vt:lpstr>PowerPoint Presentation</vt:lpstr>
      <vt:lpstr>FILES 1/3</vt:lpstr>
      <vt:lpstr>FILES 2/3</vt:lpstr>
      <vt:lpstr>FILES 3/3</vt:lpstr>
      <vt:lpstr>PARAMETERS &amp; TF tree</vt:lpstr>
      <vt:lpstr>Custom messages</vt:lpstr>
      <vt:lpstr>How to run everything 1/2</vt:lpstr>
      <vt:lpstr>How to run everything 2/2</vt:lpstr>
      <vt:lpstr>Apparent baseline and transmission ratio</vt:lpstr>
      <vt:lpstr>Apparent baseline and transmission ratio</vt:lpstr>
      <vt:lpstr>“odom” to “world” rototranslation</vt:lpstr>
      <vt:lpstr>“odom” to “world” rototranslation</vt:lpstr>
      <vt:lpstr>Experiment 1 - /scout_odom</vt:lpstr>
      <vt:lpstr>EXPERIMENT 1 - /scout_odom</vt:lpstr>
      <vt:lpstr>Experiment 2 - /scout_odom</vt:lpstr>
      <vt:lpstr>Experiment 2 - /scout_odom</vt:lpstr>
      <vt:lpstr>Experiment 3 - /gt_pose</vt:lpstr>
      <vt:lpstr>Experiment 3 - /gt_pose</vt:lpstr>
      <vt:lpstr>Experiment 4 - /gt_pose</vt:lpstr>
      <vt:lpstr>Experiment 4 - /gt_pose</vt:lpstr>
      <vt:lpstr>Experiment 5 - /scout_odom</vt:lpstr>
      <vt:lpstr>Experiment 5 - /scout_odom</vt:lpstr>
      <vt:lpstr>VALIDATION 1 – bag2</vt:lpstr>
      <vt:lpstr>VALIDATION 2 – bag3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Perception, localization and mapping for mobile robots  First project</dc:title>
  <dc:creator>Marco Cella</dc:creator>
  <cp:lastModifiedBy>Giacomo Delcaro</cp:lastModifiedBy>
  <cp:revision>94</cp:revision>
  <dcterms:created xsi:type="dcterms:W3CDTF">2021-05-09T21:48:34Z</dcterms:created>
  <dcterms:modified xsi:type="dcterms:W3CDTF">2021-05-11T21:09:50Z</dcterms:modified>
</cp:coreProperties>
</file>